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0" r:id="rId2"/>
    <p:sldId id="265" r:id="rId3"/>
    <p:sldId id="275" r:id="rId4"/>
    <p:sldId id="272" r:id="rId5"/>
    <p:sldId id="267" r:id="rId6"/>
    <p:sldId id="269" r:id="rId7"/>
    <p:sldId id="273" r:id="rId8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pPr>
              <a:defRPr/>
            </a:pPr>
            <a:fld id="{CD0C6F91-0232-4A31-84BA-09E55604C43A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pPr>
              <a:defRPr/>
            </a:pPr>
            <a:fld id="{742671DB-956F-42ED-AB1C-6702DB993CE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33186A6-F822-448B-A3BE-07EC5B372966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59C7A41-3EA2-4EB9-841A-FF98DD7420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A588E1F-F122-4187-ADE0-FA6B28E3AB36}" type="slidenum">
              <a:rPr lang="en-US" smtClean="0"/>
              <a:pPr/>
              <a:t>2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2415625-CFD3-43FB-9691-07CB8FE1BFEC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10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047D4D4-BCC0-4C90-8A95-95ECCC6331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90898-CE91-42AA-89F0-2CD5222C0EB8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6A688F-DA4A-4E8C-9348-F12BBA2BF5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03DCC-6C31-451E-A9C3-48F259C18814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8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A93D5F5-4AE1-4982-A067-3B758604B9E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CEAEC00-8523-4646-8074-459BDBB90E33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6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BDDACD2-2120-4865-A97D-0399C1F8A5C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3E1775E-7070-41FD-88E7-8A4A8C522FEA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8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1277C44-09EE-4424-9C9A-FD953884808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9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6554-D376-4328-8436-BF5D0A780D85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FD006-885C-4B4A-B001-47B52D40E42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E85059-41AF-4969-81CD-759419C2BB4B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DE1B68A-D471-4239-AAA0-B859117909A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E7FD0-CF61-4BF9-A256-A344D4EBB1F4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64B46F-4A18-4693-9FF3-565772DF0F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9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8A4A906-4F0C-4EAE-903C-E8D060BB7432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10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E5C9AE41-62E8-466A-8187-29B600B8B6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1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5CA14-2E22-4AFC-B47D-CCFEE15E205E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2DA019-525E-4862-8377-E2FA30F5CE8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9A10E9-75F0-4529-B53B-155CF171D2E3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8A95F-8608-403D-A336-2590D14E2E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E5DCBEC1-6CD3-42FF-9B65-0B657DFA6906}" type="datetimeFigureOut">
              <a:rPr lang="en-US"/>
              <a:pPr>
                <a:defRPr/>
              </a:pPr>
              <a:t>11/19/2008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0E89EA01-1022-4B57-863D-17D6740D6E0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3" r:id="rId2"/>
    <p:sldLayoutId id="2147483918" r:id="rId3"/>
    <p:sldLayoutId id="2147483919" r:id="rId4"/>
    <p:sldLayoutId id="2147483920" r:id="rId5"/>
    <p:sldLayoutId id="2147483914" r:id="rId6"/>
    <p:sldLayoutId id="2147483921" r:id="rId7"/>
    <p:sldLayoutId id="2147483915" r:id="rId8"/>
    <p:sldLayoutId id="2147483922" r:id="rId9"/>
    <p:sldLayoutId id="2147483916" r:id="rId10"/>
    <p:sldLayoutId id="2147483923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0" fontAlgn="base" hangingPunct="0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0" fontAlgn="base" hangingPunct="0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0" fontAlgn="base" hangingPunct="0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381000" y="273050"/>
            <a:ext cx="8534400" cy="869950"/>
          </a:xfrm>
        </p:spPr>
        <p:txBody>
          <a:bodyPr/>
          <a:lstStyle/>
          <a:p>
            <a:pPr eaLnBrk="1" hangingPunct="1"/>
            <a:r>
              <a:rPr lang="en-US" smtClean="0"/>
              <a:t>Enrollment Initiatives for Spring 2009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sz="quarter" idx="2"/>
          </p:nvPr>
        </p:nvSpPr>
        <p:spPr>
          <a:xfrm>
            <a:off x="609600" y="2286000"/>
            <a:ext cx="7848600" cy="4343400"/>
          </a:xfrm>
        </p:spPr>
        <p:txBody>
          <a:bodyPr/>
          <a:lstStyle/>
          <a:p>
            <a:pPr eaLnBrk="1" hangingPunct="1"/>
            <a:r>
              <a:rPr lang="en-US" sz="1400" dirty="0" smtClean="0">
                <a:solidFill>
                  <a:srgbClr val="FF0000"/>
                </a:solidFill>
              </a:rPr>
              <a:t>9</a:t>
            </a:r>
            <a:r>
              <a:rPr lang="en-US" sz="1400" dirty="0" smtClean="0"/>
              <a:t> Stimulus Initiatives – Spring 2009</a:t>
            </a:r>
          </a:p>
          <a:p>
            <a:pPr eaLnBrk="1" hangingPunct="1"/>
            <a:r>
              <a:rPr lang="en-US" sz="1400" dirty="0" smtClean="0">
                <a:solidFill>
                  <a:srgbClr val="FF0000"/>
                </a:solidFill>
              </a:rPr>
              <a:t>Priority to first come…first registered</a:t>
            </a:r>
            <a:r>
              <a:rPr lang="en-US" sz="1400" dirty="0" smtClean="0"/>
              <a:t>!  Funding is limited, so don’t delay!</a:t>
            </a:r>
          </a:p>
          <a:p>
            <a:pPr eaLnBrk="1" hangingPunct="1"/>
            <a:r>
              <a:rPr lang="en-US" sz="1400" dirty="0" smtClean="0"/>
              <a:t>See following pages for helpful details, website, email and point person contact information!</a:t>
            </a:r>
          </a:p>
          <a:p>
            <a:pPr eaLnBrk="1" hangingPunct="1"/>
            <a:r>
              <a:rPr lang="en-US" sz="1400" dirty="0" smtClean="0"/>
              <a:t>Interim Provost and VP for Academic and Student Affairs, Dr. Mary Hendrix, 903.886.5018 Mary_Hendrix@tamu-commerce.edu</a:t>
            </a:r>
          </a:p>
          <a:p>
            <a:pPr eaLnBrk="1" hangingPunct="1"/>
            <a:r>
              <a:rPr lang="en-US" sz="1400" dirty="0" smtClean="0"/>
              <a:t>Strategic Enrollment Management Chair: Dr. Sharon Johnson, 903.886.5021        Sharon_Johnson@tamu-commerce.edu</a:t>
            </a:r>
          </a:p>
          <a:p>
            <a:pPr eaLnBrk="1" hangingPunct="1"/>
            <a:r>
              <a:rPr lang="en-US" sz="1400" dirty="0" smtClean="0"/>
              <a:t>Dean of the College of Arts and Sciences: Dr. David Crenshaw, 903.886.5166   David_Crenshaw@tamu-commerce.edu</a:t>
            </a:r>
          </a:p>
          <a:p>
            <a:pPr eaLnBrk="1" hangingPunct="1"/>
            <a:r>
              <a:rPr lang="en-US" sz="1400" dirty="0" smtClean="0"/>
              <a:t>Dean of the College of Business and Technology: Dr. Hal Langford, 903.886.5189 Hal_Langford@tamu-commerce.edu</a:t>
            </a:r>
          </a:p>
          <a:p>
            <a:pPr eaLnBrk="1" hangingPunct="1"/>
            <a:r>
              <a:rPr lang="en-US" sz="1400" dirty="0" smtClean="0"/>
              <a:t>Dean of the College of Education and Human Services: Dr. Brent Mangus, 903.886.5180 Brent_Mangus@tamu-commerce.edu</a:t>
            </a:r>
          </a:p>
          <a:p>
            <a:pPr eaLnBrk="1" hangingPunct="1"/>
            <a:r>
              <a:rPr lang="en-US" sz="1400" dirty="0" smtClean="0"/>
              <a:t>Dean of Enrollment Management and Retention: Stephanie Holley, 903.886.5101 Stephanie_Holley@tamu-commerce.edu</a:t>
            </a:r>
          </a:p>
          <a:p>
            <a:pPr eaLnBrk="1" hangingPunct="1"/>
            <a:endParaRPr lang="en-US" sz="1400" dirty="0" smtClean="0"/>
          </a:p>
          <a:p>
            <a:pPr eaLnBrk="1" hangingPunct="1"/>
            <a:endParaRPr lang="en-US" sz="1400" dirty="0" smtClean="0"/>
          </a:p>
        </p:txBody>
      </p:sp>
      <p:sp>
        <p:nvSpPr>
          <p:cNvPr id="9220" name="Text Placeholder 3"/>
          <p:cNvSpPr>
            <a:spLocks noGrp="1"/>
          </p:cNvSpPr>
          <p:nvPr>
            <p:ph type="body" sz="quarter" idx="1"/>
          </p:nvPr>
        </p:nvSpPr>
        <p:spPr>
          <a:xfrm>
            <a:off x="609600" y="1600200"/>
            <a:ext cx="6324600" cy="639763"/>
          </a:xfrm>
        </p:spPr>
        <p:txBody>
          <a:bodyPr/>
          <a:lstStyle/>
          <a:p>
            <a:r>
              <a:rPr lang="en-US" sz="2800" smtClean="0"/>
              <a:t>Money4Me Campaign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610600" cy="869950"/>
          </a:xfrm>
        </p:spPr>
        <p:txBody>
          <a:bodyPr/>
          <a:lstStyle/>
          <a:p>
            <a:r>
              <a:rPr lang="en-US" sz="4000" smtClean="0"/>
              <a:t>I. New Undergraduate Transfer Students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sz="quarter" idx="2"/>
          </p:nvPr>
        </p:nvSpPr>
        <p:spPr>
          <a:xfrm>
            <a:off x="304800" y="2133600"/>
            <a:ext cx="4648200" cy="1447800"/>
          </a:xfrm>
        </p:spPr>
        <p:txBody>
          <a:bodyPr/>
          <a:lstStyle/>
          <a:p>
            <a:pPr lvl="1"/>
            <a:r>
              <a:rPr lang="en-US" sz="1200" dirty="0" smtClean="0"/>
              <a:t>Requirements:</a:t>
            </a:r>
          </a:p>
          <a:p>
            <a:pPr lvl="2"/>
            <a:r>
              <a:rPr lang="en-US" sz="1200" dirty="0" smtClean="0"/>
              <a:t>1. New transfer students admitted beginning 11/10/08</a:t>
            </a:r>
          </a:p>
          <a:p>
            <a:pPr lvl="2"/>
            <a:r>
              <a:rPr lang="en-US" sz="1200" dirty="0" smtClean="0"/>
              <a:t>2. Meet transfer &amp; departmental admission requirements</a:t>
            </a:r>
          </a:p>
          <a:p>
            <a:pPr lvl="2"/>
            <a:r>
              <a:rPr lang="en-US" sz="1200" dirty="0" smtClean="0"/>
              <a:t>3. Enroll in a minimum of 6 hours for Spring 2009</a:t>
            </a:r>
          </a:p>
          <a:p>
            <a:pPr lvl="2"/>
            <a:r>
              <a:rPr lang="en-US" sz="1200" dirty="0" smtClean="0"/>
              <a:t>4. Any balance is due by 3/27/09</a:t>
            </a:r>
          </a:p>
          <a:p>
            <a:pPr lvl="2"/>
            <a:r>
              <a:rPr lang="en-US" sz="1200" dirty="0" smtClean="0"/>
              <a:t>5. </a:t>
            </a:r>
            <a:r>
              <a:rPr lang="en-US" sz="1200" dirty="0" smtClean="0">
                <a:solidFill>
                  <a:srgbClr val="FF0000"/>
                </a:solidFill>
              </a:rPr>
              <a:t>Disbursement form necessary (with College Deans)</a:t>
            </a:r>
          </a:p>
          <a:p>
            <a:pPr>
              <a:buFont typeface="Wingdings" pitchFamily="2" charset="2"/>
              <a:buNone/>
            </a:pPr>
            <a:endParaRPr lang="en-US" dirty="0" smtClean="0"/>
          </a:p>
        </p:txBody>
      </p:sp>
      <p:sp>
        <p:nvSpPr>
          <p:cNvPr id="10244" name="Content Placeholder 5"/>
          <p:cNvSpPr>
            <a:spLocks noGrp="1"/>
          </p:cNvSpPr>
          <p:nvPr>
            <p:ph sz="quarter" idx="4"/>
          </p:nvPr>
        </p:nvSpPr>
        <p:spPr>
          <a:xfrm>
            <a:off x="4953000" y="1905000"/>
            <a:ext cx="3886200" cy="4953000"/>
          </a:xfrm>
        </p:spPr>
        <p:txBody>
          <a:bodyPr/>
          <a:lstStyle/>
          <a:p>
            <a:r>
              <a:rPr lang="en-US" sz="1000" dirty="0" smtClean="0"/>
              <a:t>Richland College – November  20, 10-2</a:t>
            </a:r>
          </a:p>
          <a:p>
            <a:r>
              <a:rPr lang="en-US" sz="1000" dirty="0" smtClean="0"/>
              <a:t>Eastfield College – November 25, 10-2</a:t>
            </a:r>
          </a:p>
          <a:p>
            <a:r>
              <a:rPr lang="en-US" sz="1000" dirty="0" smtClean="0"/>
              <a:t>Collin College – Central Park, December 1, 10-2</a:t>
            </a:r>
          </a:p>
          <a:p>
            <a:r>
              <a:rPr lang="en-US" sz="1000" dirty="0" smtClean="0"/>
              <a:t>Collin College – Spring Creek, December 2, 10-2</a:t>
            </a:r>
          </a:p>
          <a:p>
            <a:r>
              <a:rPr lang="en-US" sz="1000" dirty="0" smtClean="0"/>
              <a:t>Grayson County, December 2, 10-2</a:t>
            </a:r>
          </a:p>
          <a:p>
            <a:r>
              <a:rPr lang="en-US" sz="1000" dirty="0" smtClean="0"/>
              <a:t>PJC, December 3, 10-2</a:t>
            </a:r>
          </a:p>
          <a:p>
            <a:r>
              <a:rPr lang="en-US" sz="1000" dirty="0" smtClean="0"/>
              <a:t>TVCC/Athens, December 4, 9:30-1</a:t>
            </a:r>
          </a:p>
          <a:p>
            <a:r>
              <a:rPr lang="en-US" sz="1000" dirty="0" smtClean="0"/>
              <a:t>TVCC/Terrell, December 4, 9:30-1</a:t>
            </a:r>
          </a:p>
          <a:p>
            <a:r>
              <a:rPr lang="en-US" sz="1000" dirty="0" smtClean="0"/>
              <a:t>Navarro/Corsicana, December 9, 9-noon</a:t>
            </a:r>
          </a:p>
          <a:p>
            <a:r>
              <a:rPr lang="en-US" sz="1000" dirty="0" smtClean="0"/>
              <a:t>Navarro/Midlothian, December 9, 1-4</a:t>
            </a:r>
          </a:p>
          <a:p>
            <a:r>
              <a:rPr lang="en-US" sz="1000" dirty="0" smtClean="0"/>
              <a:t>Email: Money4Me@tamu-commerce.edu</a:t>
            </a:r>
          </a:p>
          <a:p>
            <a:r>
              <a:rPr lang="en-US" sz="1000" dirty="0" smtClean="0"/>
              <a:t>Web: Money4Me.tamuc.com </a:t>
            </a:r>
          </a:p>
          <a:p>
            <a:r>
              <a:rPr lang="en-US" sz="1000" dirty="0" smtClean="0"/>
              <a:t>Admissions: Hope Young, 903.886.5103        Hope_Young@tamu-commerce.edu</a:t>
            </a:r>
          </a:p>
          <a:p>
            <a:r>
              <a:rPr lang="en-US" sz="1000" dirty="0" smtClean="0"/>
              <a:t>Scholarships: Susan Grove, 903.886.5915     Susan_Grove@tamu-commerce.edu</a:t>
            </a:r>
          </a:p>
          <a:p>
            <a:r>
              <a:rPr lang="en-US" sz="1000" dirty="0" smtClean="0"/>
              <a:t>Financial Aid: Diane Lewis, 903.886.5913       Diane_Lewis@tamu-commerce.edu</a:t>
            </a:r>
          </a:p>
          <a:p>
            <a:r>
              <a:rPr lang="en-US" sz="1000" dirty="0" smtClean="0"/>
              <a:t>Advising/Testing: Wendy Gruver, 903.886.5122 Wendy_Gruver@tamu-commerce.edu</a:t>
            </a:r>
          </a:p>
          <a:p>
            <a:r>
              <a:rPr lang="en-US" sz="1000" dirty="0" smtClean="0"/>
              <a:t>Registration:  Paige Bussell, 903.468.3209    Paige_Bussell@tamu-commerce.edu </a:t>
            </a:r>
          </a:p>
          <a:p>
            <a:endParaRPr lang="en-US" sz="1200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6800" y="1524000"/>
            <a:ext cx="3886200" cy="3810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Helpful Information: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"/>
          </p:nvPr>
        </p:nvSpPr>
        <p:spPr>
          <a:xfrm>
            <a:off x="609600" y="1524000"/>
            <a:ext cx="3886200" cy="609600"/>
          </a:xfrm>
        </p:spPr>
        <p:txBody>
          <a:bodyPr>
            <a:normAutofit fontScale="32500" lnSpcReduction="20000"/>
          </a:bodyPr>
          <a:lstStyle/>
          <a:p>
            <a:pPr>
              <a:defRPr/>
            </a:pPr>
            <a:endParaRPr lang="en-US" sz="1600" dirty="0" smtClean="0"/>
          </a:p>
          <a:p>
            <a:pPr>
              <a:defRPr/>
            </a:pPr>
            <a:r>
              <a:rPr lang="en-US" sz="4900" dirty="0" smtClean="0"/>
              <a:t>Initiative A: 150 scholarships @ $1,000</a:t>
            </a:r>
          </a:p>
          <a:p>
            <a:pPr>
              <a:defRPr/>
            </a:pPr>
            <a:endParaRPr lang="en-US" dirty="0"/>
          </a:p>
        </p:txBody>
      </p:sp>
      <p:sp>
        <p:nvSpPr>
          <p:cNvPr id="7" name="Text Placeholder 3"/>
          <p:cNvSpPr txBox="1">
            <a:spLocks/>
          </p:cNvSpPr>
          <p:nvPr/>
        </p:nvSpPr>
        <p:spPr bwMode="auto">
          <a:xfrm>
            <a:off x="609600" y="3581400"/>
            <a:ext cx="3886200" cy="533400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anchor="ctr">
            <a:normAutofit fontScale="77500" lnSpcReduction="20000"/>
          </a:bodyPr>
          <a:lstStyle/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en-US" sz="1600" b="1" dirty="0">
              <a:solidFill>
                <a:srgbClr val="FFFFFF"/>
              </a:solidFill>
              <a:latin typeface="+mn-lt"/>
            </a:endParaRPr>
          </a:p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sz="1900" b="1" dirty="0">
                <a:solidFill>
                  <a:srgbClr val="FFFFFF"/>
                </a:solidFill>
                <a:latin typeface="+mn-lt"/>
              </a:rPr>
              <a:t>Initiative B: Enrollment Stimulus Scholarships</a:t>
            </a:r>
          </a:p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en-US" sz="2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304800" y="4191000"/>
            <a:ext cx="4645025" cy="22860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A.  $650 if enroll in 9 upper-division SCH for Spring 2009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B. $1300 if enroll in 12+ upper-division SCH for Spring 2009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Initiative A &amp; B can be stacked for eligible new </a:t>
            </a:r>
            <a:r>
              <a:rPr lang="en-US" sz="1200" dirty="0" smtClean="0">
                <a:latin typeface="+mn-lt"/>
              </a:rPr>
              <a:t>student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 smtClean="0">
                <a:solidFill>
                  <a:srgbClr val="FF0000"/>
                </a:solidFill>
                <a:latin typeface="+mn-lt"/>
              </a:rPr>
              <a:t>Automatic award, if criteria met…no  application </a:t>
            </a:r>
            <a:endParaRPr lang="en-US" sz="1200" dirty="0">
              <a:solidFill>
                <a:srgbClr val="FF0000"/>
              </a:solidFill>
              <a:latin typeface="+mn-lt"/>
            </a:endParaRP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Requirements: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1. New transfer students as of </a:t>
            </a:r>
            <a:r>
              <a:rPr lang="en-US" sz="1200" dirty="0" smtClean="0">
                <a:latin typeface="+mn-lt"/>
              </a:rPr>
              <a:t>Spring </a:t>
            </a:r>
            <a:r>
              <a:rPr lang="en-US" sz="1200" dirty="0">
                <a:latin typeface="+mn-lt"/>
              </a:rPr>
              <a:t>2009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2.  Meet transfer &amp; departmental admission requirements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3. Minimum 2.8 GPA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4. Transfer 42 hours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5. Any balance is due by 3/27/09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0" y="6457950"/>
            <a:ext cx="47244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1000" dirty="0">
                <a:latin typeface="+mn-lt"/>
              </a:rPr>
              <a:t>Texas Residents: face to face and online</a:t>
            </a:r>
          </a:p>
          <a:p>
            <a:pPr>
              <a:defRPr/>
            </a:pPr>
            <a:r>
              <a:rPr lang="en-US" sz="1000" dirty="0">
                <a:latin typeface="+mn-lt"/>
              </a:rPr>
              <a:t>Non-Residents: </a:t>
            </a:r>
            <a:r>
              <a:rPr lang="en-US" sz="1000" dirty="0" smtClean="0">
                <a:latin typeface="+mn-lt"/>
              </a:rPr>
              <a:t>face </a:t>
            </a:r>
            <a:r>
              <a:rPr lang="en-US" sz="1000" dirty="0">
                <a:latin typeface="+mn-lt"/>
              </a:rPr>
              <a:t>to face only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>
          <a:xfrm>
            <a:off x="612775" y="228600"/>
            <a:ext cx="8153400" cy="990600"/>
          </a:xfrm>
        </p:spPr>
        <p:txBody>
          <a:bodyPr/>
          <a:lstStyle/>
          <a:p>
            <a:pPr algn="ctr"/>
            <a:r>
              <a:rPr lang="en-US" smtClean="0"/>
              <a:t>Money4Me@tamu-commerce.edu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457200" y="2133600"/>
          <a:ext cx="8153400" cy="270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/>
                <a:gridCol w="1600200"/>
                <a:gridCol w="1447800"/>
                <a:gridCol w="1981200"/>
                <a:gridCol w="2209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Hours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 Student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Stimulus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Tuition &amp; Mandatory Fees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You save!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$1169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$1000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$650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$1664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$1650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$2131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$2300 </a:t>
                      </a:r>
                    </a:p>
                    <a:p>
                      <a:pPr algn="ctr"/>
                      <a:r>
                        <a:rPr lang="en-US" sz="1400" dirty="0" smtClean="0"/>
                        <a:t>$169 more than you need!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$2563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$2300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$1300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$2995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$2300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1311" name="TextBox 4"/>
          <p:cNvSpPr txBox="1">
            <a:spLocks noChangeArrowheads="1"/>
          </p:cNvSpPr>
          <p:nvPr/>
        </p:nvSpPr>
        <p:spPr bwMode="auto">
          <a:xfrm>
            <a:off x="304800" y="5715000"/>
            <a:ext cx="8839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*</a:t>
            </a:r>
            <a:r>
              <a:rPr lang="en-US" sz="1600" b="1"/>
              <a:t>certain online and course fees may apply and impact the final payment due by 3/27/09</a:t>
            </a:r>
          </a:p>
        </p:txBody>
      </p:sp>
      <p:sp>
        <p:nvSpPr>
          <p:cNvPr id="11312" name="TextBox 5"/>
          <p:cNvSpPr txBox="1">
            <a:spLocks noChangeArrowheads="1"/>
          </p:cNvSpPr>
          <p:nvPr/>
        </p:nvSpPr>
        <p:spPr bwMode="auto">
          <a:xfrm>
            <a:off x="457200" y="1676400"/>
            <a:ext cx="594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/>
              <a:t>Several examples of benefits for transfer students: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mtClean="0"/>
              <a:t>II. Pride Promise – New Undergraduate Students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sz="quarter" idx="2"/>
          </p:nvPr>
        </p:nvSpPr>
        <p:spPr>
          <a:xfrm>
            <a:off x="533400" y="2438400"/>
            <a:ext cx="4191000" cy="3733800"/>
          </a:xfrm>
        </p:spPr>
        <p:txBody>
          <a:bodyPr/>
          <a:lstStyle/>
          <a:p>
            <a:r>
              <a:rPr lang="en-US" sz="1400" dirty="0" smtClean="0"/>
              <a:t>Covers tuition &amp; mandatory fees</a:t>
            </a:r>
          </a:p>
          <a:p>
            <a:r>
              <a:rPr lang="en-US" sz="1400" dirty="0" smtClean="0"/>
              <a:t>Automatic award, if student meets criteria</a:t>
            </a:r>
          </a:p>
          <a:p>
            <a:r>
              <a:rPr lang="en-US" sz="1400" dirty="0" smtClean="0"/>
              <a:t>Requirements:</a:t>
            </a:r>
          </a:p>
          <a:p>
            <a:pPr lvl="1"/>
            <a:r>
              <a:rPr lang="en-US" sz="1400" dirty="0" smtClean="0"/>
              <a:t>1. Officially admitted to A&amp;M-Commerce</a:t>
            </a:r>
          </a:p>
          <a:p>
            <a:pPr lvl="1"/>
            <a:r>
              <a:rPr lang="en-US" sz="1400" dirty="0" smtClean="0"/>
              <a:t>2. Federal Pell grant eligible</a:t>
            </a:r>
          </a:p>
          <a:p>
            <a:pPr lvl="1"/>
            <a:r>
              <a:rPr lang="en-US" sz="1400" dirty="0" smtClean="0"/>
              <a:t>3. Adjusted gross income (AGI) $30,000 or less</a:t>
            </a:r>
          </a:p>
          <a:p>
            <a:pPr lvl="1"/>
            <a:r>
              <a:rPr lang="en-US" sz="1400" dirty="0" smtClean="0"/>
              <a:t>4. Texas resident</a:t>
            </a:r>
          </a:p>
          <a:p>
            <a:pPr lvl="1"/>
            <a:r>
              <a:rPr lang="en-US" sz="1400" dirty="0" smtClean="0"/>
              <a:t>5. Minimum enrollment of 15 hours per semester</a:t>
            </a:r>
          </a:p>
          <a:p>
            <a:pPr lvl="1"/>
            <a:r>
              <a:rPr lang="en-US" sz="1400" dirty="0" smtClean="0"/>
              <a:t>6. 4-year limit (8 semesters, does not include summers)</a:t>
            </a:r>
          </a:p>
          <a:p>
            <a:pPr lvl="1"/>
            <a:r>
              <a:rPr lang="en-US" sz="1400" dirty="0" smtClean="0"/>
              <a:t>7. GPA of 2.5 or greater and must maintain GPA of 2.5 or greater for renewal purposes</a:t>
            </a:r>
          </a:p>
        </p:txBody>
      </p:sp>
      <p:sp>
        <p:nvSpPr>
          <p:cNvPr id="12292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4038600" cy="3733800"/>
          </a:xfrm>
        </p:spPr>
        <p:txBody>
          <a:bodyPr/>
          <a:lstStyle/>
          <a:p>
            <a:r>
              <a:rPr lang="en-US" sz="1400" smtClean="0"/>
              <a:t>Email: Money4Me@tamu-commerce.edu</a:t>
            </a:r>
          </a:p>
          <a:p>
            <a:r>
              <a:rPr lang="en-US" sz="1400" smtClean="0"/>
              <a:t>Web: Money4Me.tamuc.com </a:t>
            </a:r>
          </a:p>
          <a:p>
            <a:r>
              <a:rPr lang="en-US" sz="1400" smtClean="0"/>
              <a:t>Admissions: Hope Young, 903.886.5103 Hope_Young@tamu-commerce.edu</a:t>
            </a:r>
          </a:p>
          <a:p>
            <a:r>
              <a:rPr lang="en-US" sz="1400" smtClean="0"/>
              <a:t>Scholarships: Susan Grove, 903.886.5915 Susan_Grove@tamu-commerce.edu</a:t>
            </a:r>
          </a:p>
          <a:p>
            <a:r>
              <a:rPr lang="en-US" sz="1400" smtClean="0"/>
              <a:t>Financial Aid: Diane Lewis, 903.886.5913 Diane_Lewis@tamu-commerce.edu</a:t>
            </a:r>
          </a:p>
          <a:p>
            <a:r>
              <a:rPr lang="en-US" sz="1400" smtClean="0"/>
              <a:t>Advising/Testing: Wendy Gruver, 903.886.5122 Wendy_Gruver@tamu-commerce.edu</a:t>
            </a:r>
          </a:p>
          <a:p>
            <a:r>
              <a:rPr lang="en-US" sz="1400" smtClean="0"/>
              <a:t>Registration:  Paige Bussell, 903.468.3209    Paige_Bussell@tamu-commerce.edu </a:t>
            </a:r>
          </a:p>
          <a:p>
            <a:r>
              <a:rPr lang="en-US" sz="1400" smtClean="0"/>
              <a:t>Student Accounts: Lou Hanners, 903.468.3089 Louella_Hanners@tamu-commerce.edu</a:t>
            </a:r>
          </a:p>
          <a:p>
            <a:endParaRPr lang="en-US" smtClean="0"/>
          </a:p>
        </p:txBody>
      </p:sp>
      <p:sp>
        <p:nvSpPr>
          <p:cNvPr id="12293" name="Text Placeholder 3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39763"/>
          </a:xfrm>
        </p:spPr>
        <p:txBody>
          <a:bodyPr/>
          <a:lstStyle/>
          <a:p>
            <a:r>
              <a:rPr lang="en-US" sz="1800" smtClean="0"/>
              <a:t>Initiative C: Pride Promise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39763"/>
          </a:xfrm>
        </p:spPr>
        <p:txBody>
          <a:bodyPr/>
          <a:lstStyle/>
          <a:p>
            <a:pPr>
              <a:defRPr/>
            </a:pPr>
            <a:r>
              <a:rPr lang="en-US" sz="1800" dirty="0" smtClean="0"/>
              <a:t>Helpful Information:</a:t>
            </a:r>
            <a:endParaRPr lang="en-US"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/>
              <a:t>III. Continuing Undergraduate Students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4191000" cy="1295400"/>
          </a:xfrm>
        </p:spPr>
        <p:txBody>
          <a:bodyPr/>
          <a:lstStyle/>
          <a:p>
            <a:r>
              <a:rPr lang="en-US" sz="1200" dirty="0" smtClean="0"/>
              <a:t>Tuition  and mandatory fees ($584.50)</a:t>
            </a:r>
          </a:p>
          <a:p>
            <a:r>
              <a:rPr lang="en-US" sz="1200" dirty="0" smtClean="0"/>
              <a:t>Award includes distance education fee ($120), if applicable</a:t>
            </a:r>
          </a:p>
          <a:p>
            <a:r>
              <a:rPr lang="en-US" sz="1200" dirty="0" smtClean="0">
                <a:solidFill>
                  <a:srgbClr val="FF0000"/>
                </a:solidFill>
              </a:rPr>
              <a:t>Automatic award, if criteria met…no application</a:t>
            </a:r>
          </a:p>
          <a:p>
            <a:r>
              <a:rPr lang="en-US" sz="1200" dirty="0" smtClean="0"/>
              <a:t>Requirements:</a:t>
            </a:r>
          </a:p>
          <a:p>
            <a:pPr lvl="1"/>
            <a:r>
              <a:rPr lang="en-US" sz="1200" dirty="0" smtClean="0"/>
              <a:t>1. Currently enrolled </a:t>
            </a:r>
            <a:r>
              <a:rPr lang="en-US" sz="1200" dirty="0" smtClean="0">
                <a:solidFill>
                  <a:srgbClr val="FF0000"/>
                </a:solidFill>
              </a:rPr>
              <a:t>junior/senior level </a:t>
            </a:r>
            <a:r>
              <a:rPr lang="en-US" sz="1200" dirty="0" smtClean="0"/>
              <a:t>students</a:t>
            </a:r>
          </a:p>
          <a:p>
            <a:pPr lvl="1"/>
            <a:r>
              <a:rPr lang="en-US" sz="1200" dirty="0" smtClean="0"/>
              <a:t>2. Upper-division  (300/400 level) courses only</a:t>
            </a:r>
          </a:p>
          <a:p>
            <a:pPr lvl="1"/>
            <a:endParaRPr lang="en-US" dirty="0" smtClean="0"/>
          </a:p>
        </p:txBody>
      </p:sp>
      <p:sp>
        <p:nvSpPr>
          <p:cNvPr id="1331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1400" smtClean="0"/>
              <a:t>Email: Money4Me@tamu-commerce.edu</a:t>
            </a:r>
          </a:p>
          <a:p>
            <a:r>
              <a:rPr lang="en-US" sz="1400" smtClean="0"/>
              <a:t>Web: Money4Me.tamuc.com </a:t>
            </a:r>
          </a:p>
          <a:p>
            <a:r>
              <a:rPr lang="en-US" sz="1400" smtClean="0"/>
              <a:t>Registration: Paige Bussell, 903.468.3209 Paige_Bussell@tamu-commerce.edu</a:t>
            </a:r>
          </a:p>
          <a:p>
            <a:r>
              <a:rPr lang="en-US" sz="1400" smtClean="0"/>
              <a:t>Scholarships: Susan Grove, 903.886.5915 Susan_Grove@tamu-commerce.edu</a:t>
            </a:r>
          </a:p>
          <a:p>
            <a:r>
              <a:rPr lang="en-US" sz="1400" smtClean="0"/>
              <a:t>Financial Aid: Diane Lewis, 903.886.5913 Diane_Lewis@tamu-commerce.edu</a:t>
            </a:r>
          </a:p>
          <a:p>
            <a:r>
              <a:rPr lang="en-US" sz="1400" smtClean="0"/>
              <a:t>Advising: Wendy Gruver, 903.886.5122              Wendy_Gruver@tamu-commerce.edu</a:t>
            </a:r>
          </a:p>
          <a:p>
            <a:r>
              <a:rPr lang="en-US" sz="1400" smtClean="0"/>
              <a:t>Student Accounts: Lou Hanners, 903.468.3089 Louella_Hanners@tamu-commerce.edu</a:t>
            </a:r>
          </a:p>
          <a:p>
            <a:endParaRPr lang="en-US" sz="1200" smtClean="0"/>
          </a:p>
          <a:p>
            <a:endParaRPr lang="en-US" sz="1200" smtClean="0"/>
          </a:p>
        </p:txBody>
      </p:sp>
      <p:sp>
        <p:nvSpPr>
          <p:cNvPr id="13317" name="Text Placeholder 3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39763"/>
          </a:xfrm>
        </p:spPr>
        <p:txBody>
          <a:bodyPr/>
          <a:lstStyle/>
          <a:p>
            <a:r>
              <a:rPr lang="en-US" sz="1800" smtClean="0"/>
              <a:t>Initiative D: Winter Mini – 3 SCH paid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39763"/>
          </a:xfrm>
        </p:spPr>
        <p:txBody>
          <a:bodyPr/>
          <a:lstStyle/>
          <a:p>
            <a:pPr>
              <a:defRPr/>
            </a:pPr>
            <a:r>
              <a:rPr lang="en-US" sz="1800" dirty="0" smtClean="0"/>
              <a:t>Helpful Information:</a:t>
            </a:r>
            <a:endParaRPr lang="en-US" sz="1800" dirty="0"/>
          </a:p>
        </p:txBody>
      </p:sp>
      <p:sp>
        <p:nvSpPr>
          <p:cNvPr id="7" name="Text Placeholder 3"/>
          <p:cNvSpPr txBox="1">
            <a:spLocks/>
          </p:cNvSpPr>
          <p:nvPr/>
        </p:nvSpPr>
        <p:spPr bwMode="auto">
          <a:xfrm>
            <a:off x="609600" y="4038600"/>
            <a:ext cx="3886200" cy="6397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b="1" dirty="0">
                <a:solidFill>
                  <a:srgbClr val="FFFFFF"/>
                </a:solidFill>
                <a:latin typeface="+mn-lt"/>
              </a:rPr>
              <a:t>Initiative E: $500 Scholarship</a:t>
            </a:r>
          </a:p>
        </p:txBody>
      </p:sp>
      <p:sp>
        <p:nvSpPr>
          <p:cNvPr id="10" name="Content Placeholder 2"/>
          <p:cNvSpPr txBox="1">
            <a:spLocks/>
          </p:cNvSpPr>
          <p:nvPr/>
        </p:nvSpPr>
        <p:spPr bwMode="auto">
          <a:xfrm>
            <a:off x="609600" y="4724400"/>
            <a:ext cx="40386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en-US" sz="1200" dirty="0">
                <a:latin typeface="+mn-lt"/>
              </a:rPr>
              <a:t>Requirements: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1. Currently enrolled students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2. Native GPA = 3.8 or better as of 8/31/08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3. Minimum 60 credit hours complete as of 8/31/08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4. Enroll in15 hours or more for Spring 2009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5. Any balance is due by </a:t>
            </a:r>
            <a:r>
              <a:rPr lang="en-US" sz="1200" dirty="0" smtClean="0">
                <a:latin typeface="+mn-lt"/>
              </a:rPr>
              <a:t>3/27/09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 smtClean="0">
                <a:latin typeface="+mn-lt"/>
              </a:rPr>
              <a:t>6. </a:t>
            </a:r>
            <a:r>
              <a:rPr lang="en-US" sz="1200" dirty="0" smtClean="0">
                <a:solidFill>
                  <a:srgbClr val="FF0000"/>
                </a:solidFill>
                <a:latin typeface="+mn-lt"/>
              </a:rPr>
              <a:t>Automatic award, if criteria met…no application</a:t>
            </a:r>
            <a:endParaRPr lang="en-US" sz="1200" dirty="0">
              <a:solidFill>
                <a:srgbClr val="FF0000"/>
              </a:solidFill>
              <a:latin typeface="+mn-lt"/>
            </a:endParaRP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endParaRPr lang="en-US" sz="2600" dirty="0"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38800" y="6248400"/>
            <a:ext cx="30480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000" dirty="0">
                <a:latin typeface="+mn-lt"/>
              </a:rPr>
              <a:t>Texas Residents: face to face and online</a:t>
            </a:r>
          </a:p>
          <a:p>
            <a:pPr algn="r">
              <a:defRPr/>
            </a:pPr>
            <a:r>
              <a:rPr lang="en-US" sz="1000" dirty="0">
                <a:latin typeface="+mn-lt"/>
              </a:rPr>
              <a:t>Non-Residents: </a:t>
            </a:r>
            <a:r>
              <a:rPr lang="en-US" sz="1000" dirty="0" smtClean="0">
                <a:latin typeface="+mn-lt"/>
              </a:rPr>
              <a:t>face </a:t>
            </a:r>
            <a:r>
              <a:rPr lang="en-US" sz="1000" dirty="0">
                <a:latin typeface="+mn-lt"/>
              </a:rPr>
              <a:t>to face only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IV. Graduate Students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sz="quarter" idx="2"/>
          </p:nvPr>
        </p:nvSpPr>
        <p:spPr>
          <a:xfrm>
            <a:off x="304800" y="2133600"/>
            <a:ext cx="4114800" cy="1981200"/>
          </a:xfrm>
        </p:spPr>
        <p:txBody>
          <a:bodyPr/>
          <a:lstStyle/>
          <a:p>
            <a:pPr lvl="1"/>
            <a:r>
              <a:rPr lang="en-US" sz="1200" dirty="0" smtClean="0"/>
              <a:t>A.  $750 enrolled 6 SCH for Spring 2009</a:t>
            </a:r>
          </a:p>
          <a:p>
            <a:pPr lvl="1"/>
            <a:r>
              <a:rPr lang="en-US" sz="1200" dirty="0" smtClean="0"/>
              <a:t>B. $1500 enrolled 9 SCH for Spring 2009</a:t>
            </a:r>
          </a:p>
          <a:p>
            <a:pPr lvl="1"/>
            <a:r>
              <a:rPr lang="en-US" sz="1200" dirty="0" smtClean="0">
                <a:solidFill>
                  <a:srgbClr val="FF0000"/>
                </a:solidFill>
                <a:latin typeface="+mn-lt"/>
              </a:rPr>
              <a:t>Automatic award, if criteria met…no application</a:t>
            </a:r>
          </a:p>
          <a:p>
            <a:pPr lvl="1"/>
            <a:r>
              <a:rPr lang="en-US" sz="1200" dirty="0" smtClean="0"/>
              <a:t>Requirements:</a:t>
            </a:r>
          </a:p>
          <a:p>
            <a:pPr lvl="2"/>
            <a:r>
              <a:rPr lang="en-US" sz="1200" dirty="0" smtClean="0"/>
              <a:t>1. Any balance is due by 3/27/09</a:t>
            </a:r>
          </a:p>
          <a:p>
            <a:pPr lvl="2"/>
            <a:r>
              <a:rPr lang="en-US" sz="1200" dirty="0" smtClean="0"/>
              <a:t>2. New graduate students admitted to graduate school </a:t>
            </a:r>
            <a:r>
              <a:rPr lang="en-US" sz="1200" dirty="0" smtClean="0">
                <a:solidFill>
                  <a:srgbClr val="FF0000"/>
                </a:solidFill>
              </a:rPr>
              <a:t>for the first time Spring 2009</a:t>
            </a:r>
            <a:r>
              <a:rPr lang="en-US" sz="1200" dirty="0" smtClean="0"/>
              <a:t>, or</a:t>
            </a:r>
          </a:p>
          <a:p>
            <a:pPr lvl="2"/>
            <a:r>
              <a:rPr lang="en-US" sz="1200" dirty="0" smtClean="0"/>
              <a:t>3. Current graduate students fully admitted to doctoral program for first time</a:t>
            </a:r>
          </a:p>
        </p:txBody>
      </p:sp>
      <p:sp>
        <p:nvSpPr>
          <p:cNvPr id="14340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4038600" cy="3733800"/>
          </a:xfrm>
        </p:spPr>
        <p:txBody>
          <a:bodyPr/>
          <a:lstStyle/>
          <a:p>
            <a:r>
              <a:rPr lang="en-US" sz="1400" dirty="0" smtClean="0"/>
              <a:t>Email: Money4Me@tamu-commerce.edu</a:t>
            </a:r>
          </a:p>
          <a:p>
            <a:r>
              <a:rPr lang="en-US" sz="1400" dirty="0" smtClean="0"/>
              <a:t>Web: Money4Me.tamuc.com </a:t>
            </a:r>
          </a:p>
          <a:p>
            <a:r>
              <a:rPr lang="en-US" sz="1400" dirty="0" smtClean="0"/>
              <a:t>Graduate School: Louise Skinner, 903.886.5162 Louise_Skinner@tamu-commerce.edu</a:t>
            </a:r>
          </a:p>
          <a:p>
            <a:r>
              <a:rPr lang="en-US" sz="1400" dirty="0" smtClean="0"/>
              <a:t>Scholarships: Susan Grove, 903.886.5915 Susan_Grove@tamu-commerce.edu</a:t>
            </a:r>
          </a:p>
          <a:p>
            <a:r>
              <a:rPr lang="en-US" sz="1400" dirty="0" smtClean="0"/>
              <a:t>Financial Aid: Diane Lewis, 903.886.5913 Diane_Lewis@tamu-commerce.edu</a:t>
            </a:r>
          </a:p>
          <a:p>
            <a:r>
              <a:rPr lang="en-US" sz="1400" dirty="0" smtClean="0"/>
              <a:t>Registration: Paige Bussell, 903.468.3209 Paige_Bussell@tamu-commerce.edu</a:t>
            </a:r>
          </a:p>
          <a:p>
            <a:r>
              <a:rPr lang="en-US" sz="1400" dirty="0" smtClean="0"/>
              <a:t>Advising: Wendy Gruver, 903.886.5122              Wendy_Gruver@tamu-commerce.edu</a:t>
            </a:r>
          </a:p>
          <a:p>
            <a:r>
              <a:rPr lang="en-US" sz="1400" dirty="0" smtClean="0"/>
              <a:t>Student Accounts: Lou Hanners, 903.468.3089 Louella_Hanners@tamu-commerce.edu</a:t>
            </a:r>
          </a:p>
          <a:p>
            <a:endParaRPr lang="en-US" sz="1400" dirty="0" smtClean="0"/>
          </a:p>
          <a:p>
            <a:endParaRPr lang="en-US" dirty="0" smtClean="0"/>
          </a:p>
        </p:txBody>
      </p:sp>
      <p:sp>
        <p:nvSpPr>
          <p:cNvPr id="14341" name="Text Placeholder 3"/>
          <p:cNvSpPr>
            <a:spLocks noGrp="1"/>
          </p:cNvSpPr>
          <p:nvPr>
            <p:ph type="body" sz="quarter" idx="1"/>
          </p:nvPr>
        </p:nvSpPr>
        <p:spPr>
          <a:xfrm>
            <a:off x="609600" y="1524000"/>
            <a:ext cx="3886200" cy="639763"/>
          </a:xfrm>
        </p:spPr>
        <p:txBody>
          <a:bodyPr/>
          <a:lstStyle/>
          <a:p>
            <a:endParaRPr lang="en-US" dirty="0" smtClean="0"/>
          </a:p>
          <a:p>
            <a:r>
              <a:rPr lang="en-US" sz="1800" dirty="0" smtClean="0"/>
              <a:t>Initiative F: One-time stimulus scholarship for New Students</a:t>
            </a:r>
          </a:p>
          <a:p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24000"/>
            <a:ext cx="3886200" cy="639763"/>
          </a:xfrm>
        </p:spPr>
        <p:txBody>
          <a:bodyPr/>
          <a:lstStyle/>
          <a:p>
            <a:pPr>
              <a:defRPr/>
            </a:pPr>
            <a:r>
              <a:rPr lang="en-US" sz="1800" dirty="0" smtClean="0"/>
              <a:t>Helpful Information:</a:t>
            </a:r>
            <a:endParaRPr lang="en-US" sz="1800" dirty="0"/>
          </a:p>
        </p:txBody>
      </p:sp>
      <p:sp>
        <p:nvSpPr>
          <p:cNvPr id="7" name="Text Placeholder 3"/>
          <p:cNvSpPr txBox="1">
            <a:spLocks/>
          </p:cNvSpPr>
          <p:nvPr/>
        </p:nvSpPr>
        <p:spPr bwMode="auto">
          <a:xfrm>
            <a:off x="609600" y="4267200"/>
            <a:ext cx="3886200" cy="6397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en-US" sz="2000" b="1" dirty="0">
              <a:solidFill>
                <a:srgbClr val="FFFFFF"/>
              </a:solidFill>
              <a:latin typeface="+mn-lt"/>
            </a:endParaRPr>
          </a:p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b="1" dirty="0">
                <a:solidFill>
                  <a:srgbClr val="FFFFFF"/>
                </a:solidFill>
                <a:latin typeface="+mn-lt"/>
              </a:rPr>
              <a:t>Initiative G: One-time stimulus scholarship for Continuing Students</a:t>
            </a:r>
          </a:p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endParaRPr lang="en-US" sz="2000" b="1" dirty="0">
              <a:solidFill>
                <a:srgbClr val="FFFFFF"/>
              </a:solidFill>
              <a:latin typeface="+mn-lt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 bwMode="auto">
          <a:xfrm>
            <a:off x="152400" y="4953000"/>
            <a:ext cx="4648200" cy="17526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A.  $750 enrolled 6 SCH for Spring 2009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B. $1000 enrolled 9 SCH for Spring </a:t>
            </a:r>
            <a:r>
              <a:rPr lang="en-US" sz="1200" dirty="0" smtClean="0">
                <a:latin typeface="+mn-lt"/>
              </a:rPr>
              <a:t>2009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 smtClean="0">
                <a:solidFill>
                  <a:srgbClr val="FF0000"/>
                </a:solidFill>
                <a:latin typeface="+mn-lt"/>
              </a:rPr>
              <a:t>Automatic award, if criteria met…no application</a:t>
            </a:r>
            <a:endParaRPr lang="en-US" sz="1200" dirty="0">
              <a:solidFill>
                <a:srgbClr val="FF0000"/>
              </a:solidFill>
              <a:latin typeface="+mn-lt"/>
            </a:endParaRP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200" dirty="0">
                <a:latin typeface="+mn-lt"/>
              </a:rPr>
              <a:t>Requirements: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1. Continuing graduate students fully admitted to graduate program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2. Native GPA = 3.75 or better </a:t>
            </a:r>
            <a:r>
              <a:rPr lang="en-US" sz="1200" strike="sngStrike" dirty="0">
                <a:solidFill>
                  <a:srgbClr val="FF0000"/>
                </a:solidFill>
                <a:latin typeface="+mn-lt"/>
              </a:rPr>
              <a:t>as of 8/31/08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200" dirty="0">
                <a:latin typeface="+mn-lt"/>
              </a:rPr>
              <a:t>3. Any balance is due by 3/27/09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10200" y="6248400"/>
            <a:ext cx="33528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sz="1000" dirty="0">
                <a:latin typeface="+mn-lt"/>
              </a:rPr>
              <a:t>Texas Residents: face to face and online</a:t>
            </a:r>
          </a:p>
          <a:p>
            <a:pPr algn="r">
              <a:defRPr/>
            </a:pPr>
            <a:r>
              <a:rPr lang="en-US" sz="1000" dirty="0">
                <a:latin typeface="+mn-lt"/>
              </a:rPr>
              <a:t>Non-Residents: </a:t>
            </a:r>
            <a:r>
              <a:rPr lang="en-US" sz="1000" dirty="0" smtClean="0">
                <a:latin typeface="+mn-lt"/>
              </a:rPr>
              <a:t>face </a:t>
            </a:r>
            <a:r>
              <a:rPr lang="en-US" sz="1000" dirty="0">
                <a:latin typeface="+mn-lt"/>
              </a:rPr>
              <a:t>to face only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V. Lifelong Learning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2"/>
          </p:nvPr>
        </p:nvSpPr>
        <p:spPr>
          <a:xfrm>
            <a:off x="533400" y="2133600"/>
            <a:ext cx="4419600" cy="1752600"/>
          </a:xfrm>
        </p:spPr>
        <p:txBody>
          <a:bodyPr/>
          <a:lstStyle/>
          <a:p>
            <a:r>
              <a:rPr lang="en-US" sz="1100" dirty="0" smtClean="0"/>
              <a:t>Requirements:</a:t>
            </a:r>
          </a:p>
          <a:p>
            <a:pPr lvl="1"/>
            <a:r>
              <a:rPr lang="en-US" sz="1100" dirty="0" smtClean="0"/>
              <a:t>1. Officially admitted to A&amp;M-Commerce</a:t>
            </a:r>
          </a:p>
          <a:p>
            <a:pPr lvl="1"/>
            <a:r>
              <a:rPr lang="en-US" sz="1100" dirty="0" smtClean="0"/>
              <a:t>2. Proof of age</a:t>
            </a:r>
          </a:p>
          <a:p>
            <a:pPr lvl="1"/>
            <a:r>
              <a:rPr lang="en-US" sz="1100" dirty="0" smtClean="0"/>
              <a:t>3. Enrolled in 3-6 upper division or graduate SCH</a:t>
            </a:r>
          </a:p>
          <a:p>
            <a:pPr lvl="1"/>
            <a:r>
              <a:rPr lang="en-US" sz="1100" dirty="0" smtClean="0"/>
              <a:t>4. Pays tuition and fees for Spring 2009</a:t>
            </a:r>
          </a:p>
          <a:p>
            <a:pPr lvl="1"/>
            <a:r>
              <a:rPr lang="en-US" sz="1100" dirty="0" smtClean="0"/>
              <a:t>5. Course and/or online fees are the responsibility of the student</a:t>
            </a:r>
          </a:p>
          <a:p>
            <a:pPr lvl="1"/>
            <a:r>
              <a:rPr lang="en-US" sz="1100" dirty="0" smtClean="0"/>
              <a:t>6. Any balance is due by 3/27/09</a:t>
            </a:r>
          </a:p>
        </p:txBody>
      </p:sp>
      <p:sp>
        <p:nvSpPr>
          <p:cNvPr id="15364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2209800"/>
            <a:ext cx="4038600" cy="4419600"/>
          </a:xfrm>
        </p:spPr>
        <p:txBody>
          <a:bodyPr/>
          <a:lstStyle/>
          <a:p>
            <a:r>
              <a:rPr lang="en-US" sz="1600" dirty="0" smtClean="0"/>
              <a:t>Email: Money4Me@tamu-commerce.edu</a:t>
            </a:r>
          </a:p>
          <a:p>
            <a:r>
              <a:rPr lang="en-US" sz="1600" dirty="0" smtClean="0"/>
              <a:t>Web: Money4Me.tamuc.com </a:t>
            </a:r>
          </a:p>
          <a:p>
            <a:pPr lvl="1"/>
            <a:r>
              <a:rPr lang="en-US" sz="1600" dirty="0" smtClean="0"/>
              <a:t>Silver Leos/age 65 and up</a:t>
            </a:r>
          </a:p>
          <a:p>
            <a:pPr lvl="2"/>
            <a:r>
              <a:rPr lang="en-US" sz="1400" dirty="0" smtClean="0"/>
              <a:t>Sarah White, 903.468.3024 Sarah_White@tamu-commerce.edu</a:t>
            </a:r>
          </a:p>
          <a:p>
            <a:pPr lvl="2"/>
            <a:r>
              <a:rPr lang="en-US" sz="1400" dirty="0" smtClean="0"/>
              <a:t>See web page for list of suggested courses</a:t>
            </a:r>
          </a:p>
          <a:p>
            <a:pPr lvl="1"/>
            <a:r>
              <a:rPr lang="en-US" sz="1600" dirty="0" smtClean="0"/>
              <a:t>A&amp;M-Commerce Faculty and Staff</a:t>
            </a:r>
          </a:p>
          <a:p>
            <a:pPr lvl="2"/>
            <a:r>
              <a:rPr lang="en-US" sz="1400" dirty="0" smtClean="0"/>
              <a:t>Link to information: </a:t>
            </a:r>
            <a:r>
              <a:rPr lang="en-US" sz="1400" u="sng" dirty="0" smtClean="0"/>
              <a:t>http://www.tamu-commerce.edu/hreeo/training_1.html</a:t>
            </a:r>
            <a:endParaRPr lang="en-US" sz="1400" dirty="0" smtClean="0"/>
          </a:p>
          <a:p>
            <a:pPr lvl="2"/>
            <a:r>
              <a:rPr lang="en-US" sz="1400" dirty="0" smtClean="0"/>
              <a:t>Link to form:  </a:t>
            </a:r>
            <a:r>
              <a:rPr lang="en-US" sz="1400" u="sng" dirty="0" smtClean="0"/>
              <a:t>http://www.tamu-commerce.edu/hreeo/form/esp_app.pdf</a:t>
            </a:r>
            <a:endParaRPr lang="en-US" sz="1400" dirty="0" smtClean="0"/>
          </a:p>
          <a:p>
            <a:pPr lvl="2"/>
            <a:r>
              <a:rPr lang="en-US" sz="1400" dirty="0" smtClean="0"/>
              <a:t>Still have questions?                         Contact Paige Bussell, 903.468.3209               Paige_Bussell@tamu-commerce.edu</a:t>
            </a:r>
          </a:p>
        </p:txBody>
      </p:sp>
      <p:sp>
        <p:nvSpPr>
          <p:cNvPr id="15365" name="Text Placeholder 3"/>
          <p:cNvSpPr>
            <a:spLocks noGrp="1"/>
          </p:cNvSpPr>
          <p:nvPr>
            <p:ph type="body" sz="quarter" idx="1"/>
          </p:nvPr>
        </p:nvSpPr>
        <p:spPr>
          <a:xfrm>
            <a:off x="609600" y="1524000"/>
            <a:ext cx="3886200" cy="639763"/>
          </a:xfrm>
        </p:spPr>
        <p:txBody>
          <a:bodyPr/>
          <a:lstStyle/>
          <a:p>
            <a:r>
              <a:rPr lang="en-US" sz="1800" dirty="0" smtClean="0"/>
              <a:t>Initiative H:  Silver Leos/age 65 and up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24000"/>
            <a:ext cx="3886200" cy="639763"/>
          </a:xfrm>
        </p:spPr>
        <p:txBody>
          <a:bodyPr/>
          <a:lstStyle/>
          <a:p>
            <a:pPr>
              <a:defRPr/>
            </a:pPr>
            <a:r>
              <a:rPr lang="en-US" sz="1800" dirty="0" smtClean="0"/>
              <a:t>Helpful Information:</a:t>
            </a:r>
            <a:endParaRPr lang="en-US" sz="1800" dirty="0"/>
          </a:p>
        </p:txBody>
      </p:sp>
      <p:sp>
        <p:nvSpPr>
          <p:cNvPr id="7" name="Text Placeholder 3"/>
          <p:cNvSpPr txBox="1">
            <a:spLocks/>
          </p:cNvSpPr>
          <p:nvPr/>
        </p:nvSpPr>
        <p:spPr bwMode="auto">
          <a:xfrm>
            <a:off x="609600" y="4038600"/>
            <a:ext cx="3886200" cy="6397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spcBef>
                <a:spcPts val="700"/>
              </a:spcBef>
              <a:buClr>
                <a:schemeClr val="accent2"/>
              </a:buClr>
              <a:buSzPct val="60000"/>
              <a:defRPr/>
            </a:pPr>
            <a:r>
              <a:rPr lang="en-US" b="1" dirty="0">
                <a:solidFill>
                  <a:schemeClr val="bg1"/>
                </a:solidFill>
                <a:latin typeface="+mn-lt"/>
              </a:rPr>
              <a:t>Initiative I: A&amp;M-Commerce Faculty/Staff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609600" y="4724400"/>
            <a:ext cx="48006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19088" indent="-319088" eaLnBrk="0" hangingPunct="0">
              <a:spcBef>
                <a:spcPts val="700"/>
              </a:spcBef>
              <a:buClr>
                <a:schemeClr val="accent2"/>
              </a:buClr>
              <a:buSzPct val="60000"/>
              <a:buFont typeface="Wingdings" pitchFamily="2" charset="2"/>
              <a:buChar char=""/>
              <a:defRPr/>
            </a:pPr>
            <a:r>
              <a:rPr lang="en-US" sz="1100" dirty="0">
                <a:latin typeface="+mn-lt"/>
              </a:rPr>
              <a:t>Requirements: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100" dirty="0">
                <a:latin typeface="+mn-lt"/>
              </a:rPr>
              <a:t>1. Officially admitted to A&amp;M-Commerce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100" dirty="0">
                <a:latin typeface="+mn-lt"/>
              </a:rPr>
              <a:t>A. Faculty admitted to Graduate School (appl. fee waived)</a:t>
            </a:r>
          </a:p>
          <a:p>
            <a:pPr lvl="2" indent="-228600" eaLnBrk="0" hangingPunct="0">
              <a:spcBef>
                <a:spcPts val="500"/>
              </a:spcBef>
              <a:buClr>
                <a:schemeClr val="accent2"/>
              </a:buClr>
              <a:buSzPct val="75000"/>
              <a:buFont typeface="Wingdings" pitchFamily="2" charset="2"/>
              <a:buChar char=""/>
              <a:defRPr/>
            </a:pPr>
            <a:r>
              <a:rPr lang="en-US" sz="1100" dirty="0">
                <a:latin typeface="+mn-lt"/>
              </a:rPr>
              <a:t>B. Staff in a degree program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100" dirty="0">
                <a:latin typeface="+mn-lt"/>
              </a:rPr>
              <a:t>2. A&amp;M-Commerce employee for at least 6 months in full-time budgeted position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100" dirty="0">
                <a:latin typeface="+mn-lt"/>
              </a:rPr>
              <a:t>3. Enrolled in 3-6 upper division or graduate SCH</a:t>
            </a:r>
          </a:p>
          <a:p>
            <a:pPr marL="639763" lvl="1" indent="-273050" eaLnBrk="0" hangingPunct="0">
              <a:spcBef>
                <a:spcPts val="550"/>
              </a:spcBef>
              <a:buClr>
                <a:schemeClr val="accent1"/>
              </a:buClr>
              <a:buSzPct val="70000"/>
              <a:buFont typeface="Wingdings 2" pitchFamily="18" charset="2"/>
              <a:buChar char=""/>
              <a:defRPr/>
            </a:pPr>
            <a:r>
              <a:rPr lang="en-US" sz="1100" dirty="0">
                <a:latin typeface="+mn-lt"/>
              </a:rPr>
              <a:t>4. </a:t>
            </a:r>
            <a:r>
              <a:rPr lang="en-US" sz="1100" dirty="0">
                <a:solidFill>
                  <a:srgbClr val="FF0000"/>
                </a:solidFill>
                <a:latin typeface="+mn-lt"/>
              </a:rPr>
              <a:t>Pays </a:t>
            </a:r>
            <a:r>
              <a:rPr lang="en-US" sz="1100" dirty="0" smtClean="0">
                <a:solidFill>
                  <a:srgbClr val="FF0000"/>
                </a:solidFill>
                <a:latin typeface="+mn-lt"/>
              </a:rPr>
              <a:t>tuition, mandatory fees AND course and/or online fees!</a:t>
            </a:r>
            <a:endParaRPr lang="en-US" sz="1100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e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2519</TotalTime>
  <Words>1230</Words>
  <Application>Microsoft Office PowerPoint</Application>
  <PresentationFormat>On-screen Show (4:3)</PresentationFormat>
  <Paragraphs>191</Paragraphs>
  <Slides>7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Median</vt:lpstr>
      <vt:lpstr>Enrollment Initiatives for Spring 2009</vt:lpstr>
      <vt:lpstr>I. New Undergraduate Transfer Students</vt:lpstr>
      <vt:lpstr>Money4Me@tamu-commerce.edu</vt:lpstr>
      <vt:lpstr>II. Pride Promise – New Undergraduate Students</vt:lpstr>
      <vt:lpstr>III. Continuing Undergraduate Students</vt:lpstr>
      <vt:lpstr>IV. Graduate Students</vt:lpstr>
      <vt:lpstr>V. Lifelong Learning</vt:lpstr>
    </vt:vector>
  </TitlesOfParts>
  <Company>Texas A&amp;M-Commerce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Community Update</dc:title>
  <dc:creator>LairMarcia</dc:creator>
  <cp:lastModifiedBy>Stephanie Holley</cp:lastModifiedBy>
  <cp:revision>177</cp:revision>
  <dcterms:created xsi:type="dcterms:W3CDTF">2008-11-11T16:45:58Z</dcterms:created>
  <dcterms:modified xsi:type="dcterms:W3CDTF">2008-11-20T06:44:55Z</dcterms:modified>
</cp:coreProperties>
</file>