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F923-BAC5-4C1A-B83A-3363A6C114CD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359D-357C-4699-8CAE-C1DFBCFA6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54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F923-BAC5-4C1A-B83A-3363A6C114CD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359D-357C-4699-8CAE-C1DFBCFA6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070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F923-BAC5-4C1A-B83A-3363A6C114CD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359D-357C-4699-8CAE-C1DFBCFA6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1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F923-BAC5-4C1A-B83A-3363A6C114CD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359D-357C-4699-8CAE-C1DFBCFA6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735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F923-BAC5-4C1A-B83A-3363A6C114CD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359D-357C-4699-8CAE-C1DFBCFA6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45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F923-BAC5-4C1A-B83A-3363A6C114CD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359D-357C-4699-8CAE-C1DFBCFA6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41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F923-BAC5-4C1A-B83A-3363A6C114CD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359D-357C-4699-8CAE-C1DFBCFA6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24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F923-BAC5-4C1A-B83A-3363A6C114CD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359D-357C-4699-8CAE-C1DFBCFA6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44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F923-BAC5-4C1A-B83A-3363A6C114CD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359D-357C-4699-8CAE-C1DFBCFA6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78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F923-BAC5-4C1A-B83A-3363A6C114CD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359D-357C-4699-8CAE-C1DFBCFA6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461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F923-BAC5-4C1A-B83A-3363A6C114CD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F359D-357C-4699-8CAE-C1DFBCFA6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FF923-BAC5-4C1A-B83A-3363A6C114CD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F359D-357C-4699-8CAE-C1DFBCFA6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67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Student Org Advisor Update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55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Please do...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Check your students grades/standing on EAB</a:t>
            </a:r>
          </a:p>
          <a:p>
            <a:pPr lvl="1"/>
            <a:r>
              <a:rPr lang="en-US" dirty="0" smtClean="0"/>
              <a:t>Student eligibility on membership impacted</a:t>
            </a:r>
          </a:p>
          <a:p>
            <a:pPr lvl="1"/>
            <a:r>
              <a:rPr lang="en-US" dirty="0" smtClean="0"/>
              <a:t>Student eligibility on officer positions impacted</a:t>
            </a:r>
          </a:p>
          <a:p>
            <a:pPr lvl="1"/>
            <a:r>
              <a:rPr lang="en-US" dirty="0" smtClean="0"/>
              <a:t>Student Organization policy...</a:t>
            </a:r>
          </a:p>
          <a:p>
            <a:pPr lvl="2"/>
            <a:r>
              <a:rPr lang="en-US" dirty="0" smtClean="0"/>
              <a:t>Members and officers must maintain a 2.0 GPA and be in good standing</a:t>
            </a:r>
          </a:p>
          <a:p>
            <a:pPr lvl="1"/>
            <a:r>
              <a:rPr lang="en-US" dirty="0" smtClean="0"/>
              <a:t>Organization constitution policies...</a:t>
            </a:r>
          </a:p>
          <a:p>
            <a:pPr lvl="2"/>
            <a:r>
              <a:rPr lang="en-US" dirty="0" smtClean="0"/>
              <a:t>Some constitutions may state GPA requirements to be a member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019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PROCESSES AND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Funding</a:t>
            </a:r>
          </a:p>
          <a:p>
            <a:pPr lvl="1"/>
            <a:r>
              <a:rPr lang="en-US" dirty="0" smtClean="0"/>
              <a:t>SOAC no longer reimbursement</a:t>
            </a:r>
          </a:p>
          <a:p>
            <a:pPr lvl="1"/>
            <a:r>
              <a:rPr lang="en-US" dirty="0" smtClean="0"/>
              <a:t>DART Card</a:t>
            </a:r>
          </a:p>
          <a:p>
            <a:pPr lvl="1"/>
            <a:r>
              <a:rPr lang="en-US" dirty="0" smtClean="0"/>
              <a:t>Annual Allocations for organizations</a:t>
            </a:r>
          </a:p>
          <a:p>
            <a:pPr lvl="1"/>
            <a:r>
              <a:rPr lang="en-US" dirty="0" smtClean="0"/>
              <a:t>Increase in funding limits</a:t>
            </a:r>
          </a:p>
          <a:p>
            <a:r>
              <a:rPr lang="en-US" dirty="0" smtClean="0"/>
              <a:t>Registration processes</a:t>
            </a:r>
          </a:p>
          <a:p>
            <a:r>
              <a:rPr lang="en-US" dirty="0" smtClean="0"/>
              <a:t>Event Management Form</a:t>
            </a:r>
          </a:p>
        </p:txBody>
      </p:sp>
    </p:spTree>
    <p:extLst>
      <p:ext uri="{BB962C8B-B14F-4D97-AF65-F5344CB8AC3E}">
        <p14:creationId xmlns:p14="http://schemas.microsoft.com/office/powerpoint/2010/main" val="1028688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SOAC</a:t>
            </a:r>
          </a:p>
          <a:p>
            <a:pPr lvl="1"/>
            <a:r>
              <a:rPr lang="en-US" dirty="0" smtClean="0"/>
              <a:t>Approved funds put on DART card 1-2 days after approval</a:t>
            </a:r>
          </a:p>
          <a:p>
            <a:pPr lvl="1"/>
            <a:r>
              <a:rPr lang="en-US" dirty="0" smtClean="0"/>
              <a:t>No reimbursement</a:t>
            </a:r>
          </a:p>
          <a:p>
            <a:pPr lvl="1"/>
            <a:r>
              <a:rPr lang="en-US" dirty="0" smtClean="0"/>
              <a:t>Expense report submitted to Student Engagement</a:t>
            </a:r>
          </a:p>
          <a:p>
            <a:pPr lvl="1"/>
            <a:r>
              <a:rPr lang="en-US" dirty="0" smtClean="0"/>
              <a:t>Expense report reconciled on Concur to account</a:t>
            </a:r>
          </a:p>
          <a:p>
            <a:pPr lvl="2"/>
            <a:r>
              <a:rPr lang="en-US" dirty="0" smtClean="0"/>
              <a:t>If expense report not submitted, penalties will happen such as paying back purchases, suspension of future funding</a:t>
            </a:r>
          </a:p>
          <a:p>
            <a:r>
              <a:rPr lang="en-US" dirty="0" smtClean="0"/>
              <a:t>Increase in funding limits for SOAC</a:t>
            </a:r>
          </a:p>
          <a:p>
            <a:pPr lvl="1"/>
            <a:r>
              <a:rPr lang="en-US" dirty="0" smtClean="0"/>
              <a:t>1x funding - $200</a:t>
            </a:r>
          </a:p>
          <a:p>
            <a:pPr lvl="1"/>
            <a:r>
              <a:rPr lang="en-US" dirty="0" smtClean="0"/>
              <a:t>Travel funding - $350 per person up to $700 (1 travel per semester meaning Fall/Winter, Spring/Summer)</a:t>
            </a:r>
          </a:p>
          <a:p>
            <a:pPr lvl="1"/>
            <a:r>
              <a:rPr lang="en-US" dirty="0" smtClean="0"/>
              <a:t>Event funding - $700 per event (no limit)</a:t>
            </a:r>
            <a:endParaRPr lang="en-US" dirty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00962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944" y="1825624"/>
            <a:ext cx="10908792" cy="457517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DART card</a:t>
            </a:r>
          </a:p>
          <a:p>
            <a:pPr lvl="1"/>
            <a:r>
              <a:rPr lang="en-US" dirty="0" smtClean="0"/>
              <a:t>Operates similarly to a gift card with a declining balance</a:t>
            </a:r>
          </a:p>
          <a:p>
            <a:pPr lvl="1"/>
            <a:r>
              <a:rPr lang="en-US" dirty="0" smtClean="0"/>
              <a:t>Tied to a university account associated with the organization</a:t>
            </a:r>
          </a:p>
          <a:p>
            <a:pPr lvl="1"/>
            <a:r>
              <a:rPr lang="en-US" dirty="0" smtClean="0"/>
              <a:t>Any items purchased on card not approved will be penalized</a:t>
            </a:r>
          </a:p>
          <a:p>
            <a:pPr lvl="1"/>
            <a:r>
              <a:rPr lang="en-US" dirty="0" smtClean="0"/>
              <a:t>Overseen by Advisor and Executive Officer of organization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Annual Allocations</a:t>
            </a:r>
          </a:p>
          <a:p>
            <a:pPr lvl="1"/>
            <a:r>
              <a:rPr lang="en-US" dirty="0" smtClean="0"/>
              <a:t>New organizations will receive $100</a:t>
            </a:r>
          </a:p>
          <a:p>
            <a:pPr lvl="1"/>
            <a:r>
              <a:rPr lang="en-US" dirty="0" smtClean="0"/>
              <a:t>Re-registered organizations will receive $200</a:t>
            </a:r>
          </a:p>
          <a:p>
            <a:pPr lvl="1"/>
            <a:r>
              <a:rPr lang="en-US" dirty="0" smtClean="0"/>
              <a:t>Money placed into an on-campus university account created by Student Engagement</a:t>
            </a:r>
          </a:p>
          <a:p>
            <a:pPr lvl="2"/>
            <a:r>
              <a:rPr lang="en-US" dirty="0" smtClean="0"/>
              <a:t>This can be used for anything within purchasing guidelines (i.e. not purchasing anything illegal, cannot be used for charity, etc.)</a:t>
            </a:r>
          </a:p>
          <a:p>
            <a:pPr lvl="2"/>
            <a:r>
              <a:rPr lang="en-US" dirty="0" smtClean="0"/>
              <a:t>Will be overseen by advisors (approvals will go through my office)</a:t>
            </a:r>
          </a:p>
          <a:p>
            <a:pPr lvl="1"/>
            <a:r>
              <a:rPr lang="en-US" dirty="0" smtClean="0"/>
              <a:t>Money not spent by March 2022 will be given back to the Office of Student Engagement</a:t>
            </a:r>
          </a:p>
          <a:p>
            <a:pPr lvl="2"/>
            <a:r>
              <a:rPr lang="en-US" dirty="0" smtClean="0"/>
              <a:t>Money can be earmarked (i.e. conference travel in summer)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534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Registration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Condensed from 10-11 steps down to 7</a:t>
            </a:r>
          </a:p>
          <a:p>
            <a:pPr lvl="1"/>
            <a:r>
              <a:rPr lang="en-US" dirty="0" smtClean="0"/>
              <a:t>Additional information shows up on organization </a:t>
            </a:r>
            <a:r>
              <a:rPr lang="en-US" dirty="0" err="1" smtClean="0"/>
              <a:t>ManeSync</a:t>
            </a:r>
            <a:r>
              <a:rPr lang="en-US" dirty="0" smtClean="0"/>
              <a:t> page</a:t>
            </a:r>
          </a:p>
          <a:p>
            <a:pPr lvl="2"/>
            <a:r>
              <a:rPr lang="en-US" dirty="0" smtClean="0"/>
              <a:t>President, Vice President, and Advisor Name</a:t>
            </a:r>
          </a:p>
          <a:p>
            <a:pPr lvl="2"/>
            <a:r>
              <a:rPr lang="en-US" dirty="0" smtClean="0"/>
              <a:t>President, Vice President e-mail contact</a:t>
            </a:r>
          </a:p>
          <a:p>
            <a:pPr lvl="2"/>
            <a:r>
              <a:rPr lang="en-US" dirty="0" smtClean="0"/>
              <a:t>Org meeting day, time, and location (can be TBD for now, but please update later)</a:t>
            </a:r>
          </a:p>
          <a:p>
            <a:r>
              <a:rPr lang="en-US" dirty="0" smtClean="0"/>
              <a:t>Information reset in December</a:t>
            </a:r>
          </a:p>
          <a:p>
            <a:pPr lvl="1"/>
            <a:r>
              <a:rPr lang="en-US" dirty="0" smtClean="0"/>
              <a:t>Update any information that has changed</a:t>
            </a:r>
          </a:p>
          <a:p>
            <a:pPr lvl="2"/>
            <a:r>
              <a:rPr lang="en-US" dirty="0" smtClean="0"/>
              <a:t>Contact info</a:t>
            </a:r>
          </a:p>
          <a:p>
            <a:pPr lvl="2"/>
            <a:r>
              <a:rPr lang="en-US" dirty="0" smtClean="0"/>
              <a:t>Elections</a:t>
            </a:r>
          </a:p>
          <a:p>
            <a:pPr lvl="2"/>
            <a:r>
              <a:rPr lang="en-US" dirty="0" smtClean="0"/>
              <a:t>Roster</a:t>
            </a:r>
          </a:p>
          <a:p>
            <a:pPr lvl="2"/>
            <a:r>
              <a:rPr lang="en-US" dirty="0" smtClean="0"/>
              <a:t>Updated constitutions?</a:t>
            </a:r>
          </a:p>
          <a:p>
            <a:pPr lvl="1"/>
            <a:r>
              <a:rPr lang="en-US" dirty="0" smtClean="0"/>
              <a:t>If not completed, lose privileges as an organization for funding, reservations, etc.</a:t>
            </a:r>
          </a:p>
        </p:txBody>
      </p:sp>
    </p:spTree>
    <p:extLst>
      <p:ext uri="{BB962C8B-B14F-4D97-AF65-F5344CB8AC3E}">
        <p14:creationId xmlns:p14="http://schemas.microsoft.com/office/powerpoint/2010/main" val="2680362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 organizations will meet with Taron Green, Assistant Director of Student Engagement, in order to reserve an event at TAMUC. **Note: This form is completed with students during the Event Planning Meeting. Student Engagement staff will send completed forms to student organization leader/advisor and campus partners involved with the event. </a:t>
            </a:r>
          </a:p>
          <a:p>
            <a:r>
              <a:rPr lang="en-US" dirty="0"/>
              <a:t>All Event Management Forms must be completed 14 days prior to the event. </a:t>
            </a:r>
          </a:p>
        </p:txBody>
      </p:sp>
    </p:spTree>
    <p:extLst>
      <p:ext uri="{BB962C8B-B14F-4D97-AF65-F5344CB8AC3E}">
        <p14:creationId xmlns:p14="http://schemas.microsoft.com/office/powerpoint/2010/main" val="359850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Dates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 Organization Registration Due</a:t>
            </a:r>
          </a:p>
          <a:p>
            <a:pPr lvl="1"/>
            <a:r>
              <a:rPr lang="en-US" dirty="0" smtClean="0"/>
              <a:t>Friday, September 24</a:t>
            </a:r>
          </a:p>
          <a:p>
            <a:r>
              <a:rPr lang="en-US" dirty="0" smtClean="0"/>
              <a:t>Mandatory Fall Training (2 representatives must attend 1 training)</a:t>
            </a:r>
          </a:p>
          <a:p>
            <a:pPr lvl="1"/>
            <a:r>
              <a:rPr lang="en-US" dirty="0" smtClean="0"/>
              <a:t>Monday, September 13, 6 p.m. – 8 p.m. (RSC Conference Rooms)</a:t>
            </a:r>
          </a:p>
          <a:p>
            <a:pPr lvl="1"/>
            <a:r>
              <a:rPr lang="en-US" dirty="0" smtClean="0"/>
              <a:t>Tuesday, September 14, 6 p.m. – 8 p.m. (RSC Conference Rooms)</a:t>
            </a:r>
          </a:p>
          <a:p>
            <a:pPr lvl="1"/>
            <a:r>
              <a:rPr lang="en-US" dirty="0" smtClean="0"/>
              <a:t>Thursday, September 16 6 p.m. – 8 p.m. (RSC Conference Rooms)</a:t>
            </a:r>
          </a:p>
        </p:txBody>
      </p:sp>
    </p:spTree>
    <p:extLst>
      <p:ext uri="{BB962C8B-B14F-4D97-AF65-F5344CB8AC3E}">
        <p14:creationId xmlns:p14="http://schemas.microsoft.com/office/powerpoint/2010/main" val="1277878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254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531</Words>
  <Application>Microsoft Office PowerPoint</Application>
  <PresentationFormat>Widescreen</PresentationFormat>
  <Paragraphs>66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Student Org Advisor Update</vt:lpstr>
      <vt:lpstr>Please do...</vt:lpstr>
      <vt:lpstr>NEW PROCESSES AND PROCEDURES</vt:lpstr>
      <vt:lpstr>FUNDING</vt:lpstr>
      <vt:lpstr>FUNDING</vt:lpstr>
      <vt:lpstr>Registration Processes</vt:lpstr>
      <vt:lpstr>Event Management</vt:lpstr>
      <vt:lpstr>Important Dates 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Org Advisor Update</dc:title>
  <dc:creator>Jeremy Sippel</dc:creator>
  <cp:lastModifiedBy>Jeremy Sippel</cp:lastModifiedBy>
  <cp:revision>7</cp:revision>
  <dcterms:created xsi:type="dcterms:W3CDTF">2021-07-16T16:02:18Z</dcterms:created>
  <dcterms:modified xsi:type="dcterms:W3CDTF">2021-07-27T21:45:07Z</dcterms:modified>
</cp:coreProperties>
</file>