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60" r:id="rId3"/>
    <p:sldId id="257" r:id="rId4"/>
    <p:sldId id="264" r:id="rId5"/>
    <p:sldId id="265" r:id="rId6"/>
    <p:sldId id="266" r:id="rId7"/>
    <p:sldId id="258" r:id="rId8"/>
    <p:sldId id="259" r:id="rId9"/>
    <p:sldId id="268" r:id="rId10"/>
    <p:sldId id="269" r:id="rId11"/>
    <p:sldId id="274" r:id="rId12"/>
    <p:sldId id="273" r:id="rId13"/>
    <p:sldId id="272" r:id="rId14"/>
    <p:sldId id="270" r:id="rId15"/>
    <p:sldId id="271"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93" autoAdjust="0"/>
    <p:restoredTop sz="94660"/>
  </p:normalViewPr>
  <p:slideViewPr>
    <p:cSldViewPr snapToGrid="0">
      <p:cViewPr varScale="1">
        <p:scale>
          <a:sx n="115" d="100"/>
          <a:sy n="115" d="100"/>
        </p:scale>
        <p:origin x="318"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370693" y="1769540"/>
            <a:ext cx="9440034" cy="1828801"/>
          </a:xfrm>
        </p:spPr>
        <p:txBody>
          <a:bodyPr anchor="b">
            <a:normAutofit/>
          </a:bodyPr>
          <a:lstStyle>
            <a:lvl1pPr algn="ct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1370693" y="3598339"/>
            <a:ext cx="9440034" cy="1049867"/>
          </a:xfrm>
        </p:spPr>
        <p:txBody>
          <a:bodyPr anchor="t"/>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240EE3B7-6031-4E4F-BDC5-FAA38ADDC6CC}" type="datetimeFigureOut">
              <a:rPr lang="en-US" smtClean="0"/>
              <a:t>9/15/2020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BDCC29-5322-4241-9081-1B1F46E63FA3}" type="slidenum">
              <a:rPr lang="en-US" smtClean="0"/>
              <a:t>‹#›</a:t>
            </a:fld>
            <a:endParaRPr lang="en-US"/>
          </a:p>
        </p:txBody>
      </p:sp>
    </p:spTree>
    <p:extLst>
      <p:ext uri="{BB962C8B-B14F-4D97-AF65-F5344CB8AC3E}">
        <p14:creationId xmlns:p14="http://schemas.microsoft.com/office/powerpoint/2010/main" val="18224304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40EE3B7-6031-4E4F-BDC5-FAA38ADDC6CC}" type="datetimeFigureOut">
              <a:rPr lang="en-US" smtClean="0"/>
              <a:t>9/15/2020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BDCC29-5322-4241-9081-1B1F46E63FA3}" type="slidenum">
              <a:rPr lang="en-US" smtClean="0"/>
              <a:t>‹#›</a:t>
            </a:fld>
            <a:endParaRPr lang="en-US"/>
          </a:p>
        </p:txBody>
      </p:sp>
    </p:spTree>
    <p:extLst>
      <p:ext uri="{BB962C8B-B14F-4D97-AF65-F5344CB8AC3E}">
        <p14:creationId xmlns:p14="http://schemas.microsoft.com/office/powerpoint/2010/main" val="2170285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95401" y="1761067"/>
            <a:ext cx="9590550" cy="1828813"/>
          </a:xfrm>
        </p:spPr>
        <p:txBody>
          <a:bodyPr anchor="b"/>
          <a:lstStyle>
            <a:lvl1pPr algn="ctr">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295401" y="3589879"/>
            <a:ext cx="9590550" cy="1507054"/>
          </a:xfrm>
        </p:spPr>
        <p:txBody>
          <a:bodyPr anchor="t"/>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240EE3B7-6031-4E4F-BDC5-FAA38ADDC6CC}" type="datetimeFigureOut">
              <a:rPr lang="en-US" smtClean="0"/>
              <a:t>9/15/2020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BDCC29-5322-4241-9081-1B1F46E63FA3}" type="slidenum">
              <a:rPr lang="en-US" smtClean="0"/>
              <a:t>‹#›</a:t>
            </a:fld>
            <a:endParaRPr lang="en-US"/>
          </a:p>
        </p:txBody>
      </p:sp>
    </p:spTree>
    <p:extLst>
      <p:ext uri="{BB962C8B-B14F-4D97-AF65-F5344CB8AC3E}">
        <p14:creationId xmlns:p14="http://schemas.microsoft.com/office/powerpoint/2010/main" val="33540722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913795" y="1732449"/>
            <a:ext cx="5060497" cy="4058750"/>
          </a:xfrm>
        </p:spPr>
        <p:txBody>
          <a:bodyPr anchor="t">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02892" y="1732449"/>
            <a:ext cx="5064665" cy="4058751"/>
          </a:xfrm>
        </p:spPr>
        <p:txBody>
          <a:bodyPr anchor="t">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240EE3B7-6031-4E4F-BDC5-FAA38ADDC6CC}" type="datetimeFigureOut">
              <a:rPr lang="en-US" smtClean="0"/>
              <a:t>9/15/2020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3BDCC29-5322-4241-9081-1B1F46E63FA3}" type="slidenum">
              <a:rPr lang="en-US" smtClean="0"/>
              <a:t>‹#›</a:t>
            </a:fld>
            <a:endParaRPr lang="en-US"/>
          </a:p>
        </p:txBody>
      </p:sp>
    </p:spTree>
    <p:extLst>
      <p:ext uri="{BB962C8B-B14F-4D97-AF65-F5344CB8AC3E}">
        <p14:creationId xmlns:p14="http://schemas.microsoft.com/office/powerpoint/2010/main" val="22510126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20" name="Picture 19" descr="Slate-V2-HD-comp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3795" y="1734506"/>
            <a:ext cx="5089072" cy="4148769"/>
          </a:xfrm>
          <a:prstGeom prst="rect">
            <a:avLst/>
          </a:prstGeom>
        </p:spPr>
      </p:pic>
      <p:pic>
        <p:nvPicPr>
          <p:cNvPr id="21" name="Picture 20" descr="Slate-V2-HD-comp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78485" y="1734506"/>
            <a:ext cx="5089072" cy="4148769"/>
          </a:xfrm>
          <a:prstGeom prst="rect">
            <a:avLst/>
          </a:prstGeom>
        </p:spPr>
      </p:pic>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005872" y="1835254"/>
            <a:ext cx="4876344" cy="544884"/>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005872" y="2380137"/>
            <a:ext cx="4876344" cy="3411063"/>
          </a:xfrm>
        </p:spPr>
        <p:txBody>
          <a:bodyPr anchor="t">
            <a:normAutofit/>
          </a:bodyPr>
          <a:lstStyle>
            <a:lvl1pPr>
              <a:defRPr sz="1800"/>
            </a:lvl1pPr>
            <a:lvl2pPr>
              <a:defRPr sz="1600"/>
            </a:lvl2pPr>
            <a:lvl3pPr>
              <a:defRPr sz="1400"/>
            </a:lvl3pPr>
            <a:lvl4pPr>
              <a:defRPr sz="1200"/>
            </a:lvl4pPr>
            <a:lvl5pPr>
              <a:defRPr sz="1200"/>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94967" y="1835254"/>
            <a:ext cx="4895330" cy="544883"/>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294967" y="2380137"/>
            <a:ext cx="4895330" cy="3411063"/>
          </a:xfrm>
        </p:spPr>
        <p:txBody>
          <a:bodyPr anchor="t">
            <a:normAutofit/>
          </a:bodyPr>
          <a:lstStyle>
            <a:lvl1pPr>
              <a:defRPr sz="1800"/>
            </a:lvl1pPr>
            <a:lvl2pPr>
              <a:defRPr sz="1600"/>
            </a:lvl2pPr>
            <a:lvl3pPr>
              <a:defRPr sz="1400"/>
            </a:lvl3pPr>
            <a:lvl4pPr>
              <a:defRPr sz="1200"/>
            </a:lvl4pPr>
            <a:lvl5pPr>
              <a:defRPr sz="1200"/>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240EE3B7-6031-4E4F-BDC5-FAA38ADDC6CC}" type="datetimeFigureOut">
              <a:rPr lang="en-US" smtClean="0"/>
              <a:t>9/15/2020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3BDCC29-5322-4241-9081-1B1F46E63FA3}" type="slidenum">
              <a:rPr lang="en-US" smtClean="0"/>
              <a:t>‹#›</a:t>
            </a:fld>
            <a:endParaRPr lang="en-US"/>
          </a:p>
        </p:txBody>
      </p:sp>
    </p:spTree>
    <p:extLst>
      <p:ext uri="{BB962C8B-B14F-4D97-AF65-F5344CB8AC3E}">
        <p14:creationId xmlns:p14="http://schemas.microsoft.com/office/powerpoint/2010/main" val="15074329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240EE3B7-6031-4E4F-BDC5-FAA38ADDC6CC}" type="datetimeFigureOut">
              <a:rPr lang="en-US" smtClean="0"/>
              <a:t>9/15/2020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3BDCC29-5322-4241-9081-1B1F46E63FA3}" type="slidenum">
              <a:rPr lang="en-US" smtClean="0"/>
              <a:t>‹#›</a:t>
            </a:fld>
            <a:endParaRPr lang="en-US"/>
          </a:p>
        </p:txBody>
      </p:sp>
    </p:spTree>
    <p:extLst>
      <p:ext uri="{BB962C8B-B14F-4D97-AF65-F5344CB8AC3E}">
        <p14:creationId xmlns:p14="http://schemas.microsoft.com/office/powerpoint/2010/main" val="33142311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0EE3B7-6031-4E4F-BDC5-FAA38ADDC6CC}" type="datetimeFigureOut">
              <a:rPr lang="en-US" smtClean="0"/>
              <a:t>9/15/2020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3BDCC29-5322-4241-9081-1B1F46E63FA3}" type="slidenum">
              <a:rPr lang="en-US" smtClean="0"/>
              <a:t>‹#›</a:t>
            </a:fld>
            <a:endParaRPr lang="en-US"/>
          </a:p>
        </p:txBody>
      </p:sp>
    </p:spTree>
    <p:extLst>
      <p:ext uri="{BB962C8B-B14F-4D97-AF65-F5344CB8AC3E}">
        <p14:creationId xmlns:p14="http://schemas.microsoft.com/office/powerpoint/2010/main" val="18707130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3706889" cy="1821918"/>
          </a:xfrm>
        </p:spPr>
        <p:txBody>
          <a:bodyPr anchor="b">
            <a:normAutofit/>
          </a:bodyPr>
          <a:lstStyle>
            <a:lvl1pPr algn="ct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855633" y="609600"/>
            <a:ext cx="6411924" cy="5181600"/>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913795" y="2431518"/>
            <a:ext cx="3706889" cy="3359681"/>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240EE3B7-6031-4E4F-BDC5-FAA38ADDC6CC}" type="datetimeFigureOut">
              <a:rPr lang="en-US" smtClean="0"/>
              <a:t>9/15/2020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3BDCC29-5322-4241-9081-1B1F46E63FA3}" type="slidenum">
              <a:rPr lang="en-US" smtClean="0"/>
              <a:t>‹#›</a:t>
            </a:fld>
            <a:endParaRPr lang="en-US"/>
          </a:p>
        </p:txBody>
      </p:sp>
    </p:spTree>
    <p:extLst>
      <p:ext uri="{BB962C8B-B14F-4D97-AF65-F5344CB8AC3E}">
        <p14:creationId xmlns:p14="http://schemas.microsoft.com/office/powerpoint/2010/main" val="19546853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22" name="Picture 21" descr="Slate-V2-HD-vert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93665" y="609600"/>
            <a:ext cx="3584166" cy="5204832"/>
          </a:xfrm>
          <a:prstGeom prst="rect">
            <a:avLst/>
          </a:prstGeom>
        </p:spPr>
      </p:pic>
      <p:sp>
        <p:nvSpPr>
          <p:cNvPr id="2" name="Title 1"/>
          <p:cNvSpPr>
            <a:spLocks noGrp="1"/>
          </p:cNvSpPr>
          <p:nvPr>
            <p:ph type="title"/>
          </p:nvPr>
        </p:nvSpPr>
        <p:spPr>
          <a:xfrm>
            <a:off x="913795" y="609923"/>
            <a:ext cx="5934949" cy="1829338"/>
          </a:xfrm>
        </p:spPr>
        <p:txBody>
          <a:bodyPr anchor="b">
            <a:noAutofit/>
          </a:bodyPr>
          <a:lstStyle>
            <a:lvl1pPr algn="ctr">
              <a:defRPr sz="32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7442551" y="763702"/>
            <a:ext cx="3275751" cy="4912822"/>
          </a:xfr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913795" y="2439261"/>
            <a:ext cx="5934949" cy="337613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240EE3B7-6031-4E4F-BDC5-FAA38ADDC6CC}" type="datetimeFigureOut">
              <a:rPr lang="en-US" smtClean="0"/>
              <a:t>9/15/2020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3BDCC29-5322-4241-9081-1B1F46E63FA3}" type="slidenum">
              <a:rPr lang="en-US" smtClean="0"/>
              <a:t>‹#›</a:t>
            </a:fld>
            <a:endParaRPr lang="en-US"/>
          </a:p>
        </p:txBody>
      </p:sp>
    </p:spTree>
    <p:extLst>
      <p:ext uri="{BB962C8B-B14F-4D97-AF65-F5344CB8AC3E}">
        <p14:creationId xmlns:p14="http://schemas.microsoft.com/office/powerpoint/2010/main" val="9399828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6" name="Picture 15" descr="Slate-V2-HD-pano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3883" y="547807"/>
            <a:ext cx="10141799" cy="3816806"/>
          </a:xfrm>
          <a:prstGeom prst="rect">
            <a:avLst/>
          </a:prstGeom>
        </p:spPr>
      </p:pic>
      <p:sp>
        <p:nvSpPr>
          <p:cNvPr id="2" name="Title 1"/>
          <p:cNvSpPr>
            <a:spLocks noGrp="1"/>
          </p:cNvSpPr>
          <p:nvPr>
            <p:ph type="title"/>
          </p:nvPr>
        </p:nvSpPr>
        <p:spPr>
          <a:xfrm>
            <a:off x="913806" y="4565255"/>
            <a:ext cx="10355326" cy="543472"/>
          </a:xfrm>
        </p:spPr>
        <p:txBody>
          <a:bodyPr anchor="b">
            <a:normAutofit/>
          </a:bodyPr>
          <a:lstStyle>
            <a:lvl1pPr algn="ctr">
              <a:defRPr sz="28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69349" y="695009"/>
            <a:ext cx="9845346" cy="3525671"/>
          </a:xfrm>
          <a:effectLst>
            <a:outerShdw blurRad="38100" dist="25400" dir="4440000">
              <a:srgbClr val="000000">
                <a:alpha val="36000"/>
              </a:srgbClr>
            </a:outerShdw>
          </a:effectLst>
        </p:spPr>
        <p:txBody>
          <a:bodyPr anchor="t">
            <a:normAutofit/>
          </a:bodyPr>
          <a:lstStyle>
            <a:lvl1pPr marL="0" indent="0" algn="ctr">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913795" y="5108728"/>
            <a:ext cx="10353762" cy="682472"/>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240EE3B7-6031-4E4F-BDC5-FAA38ADDC6CC}" type="datetimeFigureOut">
              <a:rPr lang="en-US" smtClean="0"/>
              <a:t>9/15/2020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3BDCC29-5322-4241-9081-1B1F46E63FA3}" type="slidenum">
              <a:rPr lang="en-US" smtClean="0"/>
              <a:t>‹#›</a:t>
            </a:fld>
            <a:endParaRPr lang="en-US"/>
          </a:p>
        </p:txBody>
      </p:sp>
    </p:spTree>
    <p:extLst>
      <p:ext uri="{BB962C8B-B14F-4D97-AF65-F5344CB8AC3E}">
        <p14:creationId xmlns:p14="http://schemas.microsoft.com/office/powerpoint/2010/main" val="4332073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8437"/>
            <a:ext cx="10353762" cy="3534344"/>
          </a:xfrm>
        </p:spPr>
        <p:txBody>
          <a:bodyPr anchor="ctr"/>
          <a:lstStyle>
            <a:lvl1pP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913794" y="4295180"/>
            <a:ext cx="10353763" cy="150182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240EE3B7-6031-4E4F-BDC5-FAA38ADDC6CC}" type="datetimeFigureOut">
              <a:rPr lang="en-US" smtClean="0"/>
              <a:t>9/15/2020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3BDCC29-5322-4241-9081-1B1F46E63FA3}" type="slidenum">
              <a:rPr lang="en-US" smtClean="0"/>
              <a:t>‹#›</a:t>
            </a:fld>
            <a:endParaRPr lang="en-US"/>
          </a:p>
        </p:txBody>
      </p:sp>
    </p:spTree>
    <p:extLst>
      <p:ext uri="{BB962C8B-B14F-4D97-AF65-F5344CB8AC3E}">
        <p14:creationId xmlns:p14="http://schemas.microsoft.com/office/powerpoint/2010/main" val="424742516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lstStyle>
            <a:lvl1pPr>
              <a:defRPr sz="32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720644" y="3610032"/>
            <a:ext cx="8752299" cy="532749"/>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4" name="Text Placeholder 3"/>
          <p:cNvSpPr>
            <a:spLocks noGrp="1"/>
          </p:cNvSpPr>
          <p:nvPr>
            <p:ph type="body" sz="half" idx="2"/>
          </p:nvPr>
        </p:nvSpPr>
        <p:spPr>
          <a:xfrm>
            <a:off x="913794" y="4304353"/>
            <a:ext cx="10353763" cy="1489496"/>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240EE3B7-6031-4E4F-BDC5-FAA38ADDC6CC}" type="datetimeFigureOut">
              <a:rPr lang="en-US" smtClean="0"/>
              <a:t>9/15/2020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3BDCC29-5322-4241-9081-1B1F46E63FA3}" type="slidenum">
              <a:rPr lang="en-US" smtClean="0"/>
              <a:t>‹#›</a:t>
            </a:fld>
            <a:endParaRPr lang="en-US"/>
          </a:p>
        </p:txBody>
      </p:sp>
      <p:sp>
        <p:nvSpPr>
          <p:cNvPr id="11" name="TextBox 10"/>
          <p:cNvSpPr txBox="1"/>
          <p:nvPr/>
        </p:nvSpPr>
        <p:spPr>
          <a:xfrm>
            <a:off x="990600" y="88479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p:cNvSpPr txBox="1"/>
          <p:nvPr/>
        </p:nvSpPr>
        <p:spPr>
          <a:xfrm>
            <a:off x="10504716" y="292825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346422594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913794" y="2126942"/>
            <a:ext cx="10353763" cy="2511835"/>
          </a:xfrm>
        </p:spPr>
        <p:txBody>
          <a:bodyPr anchor="b"/>
          <a:lstStyle>
            <a:lvl1pP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913784" y="4650556"/>
            <a:ext cx="10352199"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240EE3B7-6031-4E4F-BDC5-FAA38ADDC6CC}" type="datetimeFigureOut">
              <a:rPr lang="en-US" smtClean="0"/>
              <a:t>9/15/2020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3BDCC29-5322-4241-9081-1B1F46E63FA3}" type="slidenum">
              <a:rPr lang="en-US" smtClean="0"/>
              <a:t>‹#›</a:t>
            </a:fld>
            <a:endParaRPr lang="en-US"/>
          </a:p>
        </p:txBody>
      </p:sp>
    </p:spTree>
    <p:extLst>
      <p:ext uri="{BB962C8B-B14F-4D97-AF65-F5344CB8AC3E}">
        <p14:creationId xmlns:p14="http://schemas.microsoft.com/office/powerpoint/2010/main" val="248688062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913795" y="609600"/>
            <a:ext cx="10353762" cy="970450"/>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913795"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8" name="Text Placeholder 3"/>
          <p:cNvSpPr>
            <a:spLocks noGrp="1"/>
          </p:cNvSpPr>
          <p:nvPr>
            <p:ph type="body" sz="half" idx="15"/>
          </p:nvPr>
        </p:nvSpPr>
        <p:spPr>
          <a:xfrm>
            <a:off x="913795"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9" name="Text Placeholder 4"/>
          <p:cNvSpPr>
            <a:spLocks noGrp="1"/>
          </p:cNvSpPr>
          <p:nvPr>
            <p:ph type="body" sz="quarter" idx="3"/>
          </p:nvPr>
        </p:nvSpPr>
        <p:spPr>
          <a:xfrm>
            <a:off x="4446711"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0" name="Text Placeholder 3"/>
          <p:cNvSpPr>
            <a:spLocks noGrp="1"/>
          </p:cNvSpPr>
          <p:nvPr>
            <p:ph type="body" sz="half" idx="16"/>
          </p:nvPr>
        </p:nvSpPr>
        <p:spPr>
          <a:xfrm>
            <a:off x="4441435"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1" name="Text Placeholder 4"/>
          <p:cNvSpPr>
            <a:spLocks noGrp="1"/>
          </p:cNvSpPr>
          <p:nvPr>
            <p:ph type="body" sz="quarter" idx="13"/>
          </p:nvPr>
        </p:nvSpPr>
        <p:spPr>
          <a:xfrm>
            <a:off x="7966572"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2" name="Text Placeholder 3"/>
          <p:cNvSpPr>
            <a:spLocks noGrp="1"/>
          </p:cNvSpPr>
          <p:nvPr>
            <p:ph type="body" sz="half" idx="17"/>
          </p:nvPr>
        </p:nvSpPr>
        <p:spPr>
          <a:xfrm>
            <a:off x="7966572"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3" name="Date Placeholder 2"/>
          <p:cNvSpPr>
            <a:spLocks noGrp="1"/>
          </p:cNvSpPr>
          <p:nvPr>
            <p:ph type="dt" sz="half" idx="10"/>
          </p:nvPr>
        </p:nvSpPr>
        <p:spPr/>
        <p:txBody>
          <a:bodyPr/>
          <a:lstStyle/>
          <a:p>
            <a:fld id="{240EE3B7-6031-4E4F-BDC5-FAA38ADDC6CC}" type="datetimeFigureOut">
              <a:rPr lang="en-US" smtClean="0"/>
              <a:t>9/15/2020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3BDCC29-5322-4241-9081-1B1F46E63FA3}" type="slidenum">
              <a:rPr lang="en-US" smtClean="0"/>
              <a:t>‹#›</a:t>
            </a:fld>
            <a:endParaRPr lang="en-US"/>
          </a:p>
        </p:txBody>
      </p:sp>
    </p:spTree>
    <p:extLst>
      <p:ext uri="{BB962C8B-B14F-4D97-AF65-F5344CB8AC3E}">
        <p14:creationId xmlns:p14="http://schemas.microsoft.com/office/powerpoint/2010/main" val="39471549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2" name="Picture 1" descr="Slate-V2-H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7962" y="1818214"/>
            <a:ext cx="3339972" cy="1847851"/>
          </a:xfrm>
          <a:prstGeom prst="rect">
            <a:avLst/>
          </a:prstGeom>
        </p:spPr>
      </p:pic>
      <p:pic>
        <p:nvPicPr>
          <p:cNvPr id="36" name="Picture 35" descr="Slate-V2-H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03800" y="1818214"/>
            <a:ext cx="3339972" cy="1847851"/>
          </a:xfrm>
          <a:prstGeom prst="rect">
            <a:avLst/>
          </a:prstGeom>
        </p:spPr>
      </p:pic>
      <p:pic>
        <p:nvPicPr>
          <p:cNvPr id="37" name="Picture 36" descr="Slate-V2-H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36051" y="1818214"/>
            <a:ext cx="3339972" cy="1847851"/>
          </a:xfrm>
          <a:prstGeom prst="rect">
            <a:avLst/>
          </a:prstGeom>
        </p:spPr>
      </p:pic>
      <p:sp>
        <p:nvSpPr>
          <p:cNvPr id="30" name="Title 1"/>
          <p:cNvSpPr>
            <a:spLocks noGrp="1"/>
          </p:cNvSpPr>
          <p:nvPr>
            <p:ph type="title"/>
          </p:nvPr>
        </p:nvSpPr>
        <p:spPr>
          <a:xfrm>
            <a:off x="913794" y="609600"/>
            <a:ext cx="10353763" cy="970450"/>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913795"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0" name="Picture Placeholder 2"/>
          <p:cNvSpPr>
            <a:spLocks noGrp="1" noChangeAspect="1"/>
          </p:cNvSpPr>
          <p:nvPr>
            <p:ph type="pic" idx="15"/>
          </p:nvPr>
        </p:nvSpPr>
        <p:spPr>
          <a:xfrm>
            <a:off x="1018102" y="1938918"/>
            <a:ext cx="3092368" cy="160295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1" name="Text Placeholder 3"/>
          <p:cNvSpPr>
            <a:spLocks noGrp="1"/>
          </p:cNvSpPr>
          <p:nvPr>
            <p:ph type="body" sz="half" idx="18"/>
          </p:nvPr>
        </p:nvSpPr>
        <p:spPr>
          <a:xfrm>
            <a:off x="913795" y="4480368"/>
            <a:ext cx="3300984" cy="1310833"/>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22" name="Text Placeholder 4"/>
          <p:cNvSpPr>
            <a:spLocks noGrp="1"/>
          </p:cNvSpPr>
          <p:nvPr>
            <p:ph type="body" sz="quarter" idx="3"/>
          </p:nvPr>
        </p:nvSpPr>
        <p:spPr>
          <a:xfrm>
            <a:off x="4442788"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3" name="Picture Placeholder 2"/>
          <p:cNvSpPr>
            <a:spLocks noGrp="1" noChangeAspect="1"/>
          </p:cNvSpPr>
          <p:nvPr>
            <p:ph type="pic" idx="21"/>
          </p:nvPr>
        </p:nvSpPr>
        <p:spPr>
          <a:xfrm>
            <a:off x="4545743" y="1939094"/>
            <a:ext cx="3092368" cy="160816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19"/>
          </p:nvPr>
        </p:nvSpPr>
        <p:spPr>
          <a:xfrm>
            <a:off x="4441435" y="4480367"/>
            <a:ext cx="3300984" cy="1310833"/>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25" name="Text Placeholder 4"/>
          <p:cNvSpPr>
            <a:spLocks noGrp="1"/>
          </p:cNvSpPr>
          <p:nvPr>
            <p:ph type="body" sz="quarter" idx="13"/>
          </p:nvPr>
        </p:nvSpPr>
        <p:spPr>
          <a:xfrm>
            <a:off x="7966697"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6" name="Picture Placeholder 2"/>
          <p:cNvSpPr>
            <a:spLocks noGrp="1" noChangeAspect="1"/>
          </p:cNvSpPr>
          <p:nvPr>
            <p:ph type="pic" idx="22"/>
          </p:nvPr>
        </p:nvSpPr>
        <p:spPr>
          <a:xfrm>
            <a:off x="8075698" y="1934432"/>
            <a:ext cx="3092368" cy="160729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7" name="Text Placeholder 3"/>
          <p:cNvSpPr>
            <a:spLocks noGrp="1"/>
          </p:cNvSpPr>
          <p:nvPr>
            <p:ph type="body" sz="half" idx="20"/>
          </p:nvPr>
        </p:nvSpPr>
        <p:spPr>
          <a:xfrm>
            <a:off x="7966572" y="4480365"/>
            <a:ext cx="3300984" cy="131083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3" name="Date Placeholder 2"/>
          <p:cNvSpPr>
            <a:spLocks noGrp="1"/>
          </p:cNvSpPr>
          <p:nvPr>
            <p:ph type="dt" sz="half" idx="10"/>
          </p:nvPr>
        </p:nvSpPr>
        <p:spPr/>
        <p:txBody>
          <a:bodyPr/>
          <a:lstStyle/>
          <a:p>
            <a:fld id="{240EE3B7-6031-4E4F-BDC5-FAA38ADDC6CC}" type="datetimeFigureOut">
              <a:rPr lang="en-US" smtClean="0"/>
              <a:t>9/15/2020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3BDCC29-5322-4241-9081-1B1F46E63FA3}" type="slidenum">
              <a:rPr lang="en-US" smtClean="0"/>
              <a:t>‹#›</a:t>
            </a:fld>
            <a:endParaRPr lang="en-US"/>
          </a:p>
        </p:txBody>
      </p:sp>
    </p:spTree>
    <p:extLst>
      <p:ext uri="{BB962C8B-B14F-4D97-AF65-F5344CB8AC3E}">
        <p14:creationId xmlns:p14="http://schemas.microsoft.com/office/powerpoint/2010/main" val="410518392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40EE3B7-6031-4E4F-BDC5-FAA38ADDC6CC}" type="datetimeFigureOut">
              <a:rPr lang="en-US" smtClean="0"/>
              <a:t>9/15/2020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BDCC29-5322-4241-9081-1B1F46E63FA3}" type="slidenum">
              <a:rPr lang="en-US" smtClean="0"/>
              <a:t>‹#›</a:t>
            </a:fld>
            <a:endParaRPr lang="en-US"/>
          </a:p>
        </p:txBody>
      </p:sp>
    </p:spTree>
    <p:extLst>
      <p:ext uri="{BB962C8B-B14F-4D97-AF65-F5344CB8AC3E}">
        <p14:creationId xmlns:p14="http://schemas.microsoft.com/office/powerpoint/2010/main" val="214184108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83068" y="609599"/>
            <a:ext cx="2284487" cy="5181601"/>
          </a:xfrm>
        </p:spPr>
        <p:txBody>
          <a:bodyPr vert="eaVert"/>
          <a:lstStyle>
            <a:lvl1pPr algn="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913796" y="609599"/>
            <a:ext cx="7916872" cy="5181601"/>
          </a:xfrm>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40EE3B7-6031-4E4F-BDC5-FAA38ADDC6CC}" type="datetimeFigureOut">
              <a:rPr lang="en-US" smtClean="0"/>
              <a:t>9/15/2020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BDCC29-5322-4241-9081-1B1F46E63FA3}" type="slidenum">
              <a:rPr lang="en-US" smtClean="0"/>
              <a:t>‹#›</a:t>
            </a:fld>
            <a:endParaRPr lang="en-US"/>
          </a:p>
        </p:txBody>
      </p:sp>
    </p:spTree>
    <p:extLst>
      <p:ext uri="{BB962C8B-B14F-4D97-AF65-F5344CB8AC3E}">
        <p14:creationId xmlns:p14="http://schemas.microsoft.com/office/powerpoint/2010/main" val="10036261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2" cy="970450"/>
          </a:xfrm>
          <a:prstGeom prst="rect">
            <a:avLst/>
          </a:prstGeom>
          <a:effectLst>
            <a:outerShdw blurRad="25400" dir="17880000">
              <a:srgbClr val="000000">
                <a:alpha val="46000"/>
              </a:srgbClr>
            </a:outerShdw>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913795" y="1732449"/>
            <a:ext cx="10353762" cy="4058751"/>
          </a:xfrm>
          <a:prstGeom prst="rect">
            <a:avLst/>
          </a:prstGeom>
          <a:effectLst>
            <a:outerShdw blurRad="25400" dir="17880000">
              <a:srgbClr val="000000">
                <a:alpha val="46000"/>
              </a:srgbClr>
            </a:outerShdw>
          </a:effectLst>
        </p:spPr>
        <p:txBody>
          <a:bodyPr vert="horz" lIns="91440" tIns="45720" rIns="91440" bIns="45720" rtlCol="0" anchor="t">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678736" y="5883275"/>
            <a:ext cx="2743200" cy="365125"/>
          </a:xfrm>
          <a:prstGeom prst="rect">
            <a:avLst/>
          </a:prstGeom>
        </p:spPr>
        <p:txBody>
          <a:bodyPr vert="horz" lIns="91440" tIns="45720" rIns="91440" bIns="45720" rtlCol="0" anchor="ctr"/>
          <a:lstStyle>
            <a:lvl1pPr algn="r">
              <a:defRPr sz="1000">
                <a:solidFill>
                  <a:schemeClr val="tx1">
                    <a:lumMod val="95000"/>
                  </a:schemeClr>
                </a:solidFill>
                <a:effectLst>
                  <a:outerShdw blurRad="50800" dist="38100" dir="2700000" algn="tl" rotWithShape="0">
                    <a:schemeClr val="bg1">
                      <a:alpha val="43000"/>
                    </a:schemeClr>
                  </a:outerShdw>
                </a:effectLst>
              </a:defRPr>
            </a:lvl1pPr>
          </a:lstStyle>
          <a:p>
            <a:fld id="{240EE3B7-6031-4E4F-BDC5-FAA38ADDC6CC}" type="datetimeFigureOut">
              <a:rPr lang="en-US" smtClean="0"/>
              <a:t>9/15/2020</a:t>
            </a:fld>
            <a:endParaRPr lang="en-US"/>
          </a:p>
        </p:txBody>
      </p:sp>
      <p:sp>
        <p:nvSpPr>
          <p:cNvPr id="5" name="Footer Placeholder 4"/>
          <p:cNvSpPr>
            <a:spLocks noGrp="1"/>
          </p:cNvSpPr>
          <p:nvPr>
            <p:ph type="ftr" sz="quarter" idx="3"/>
          </p:nvPr>
        </p:nvSpPr>
        <p:spPr>
          <a:xfrm>
            <a:off x="913795" y="5883275"/>
            <a:ext cx="6672865" cy="365125"/>
          </a:xfrm>
          <a:prstGeom prst="rect">
            <a:avLst/>
          </a:prstGeom>
        </p:spPr>
        <p:txBody>
          <a:bodyPr vert="horz" lIns="91440" tIns="45720" rIns="91440" bIns="45720" rtlCol="0" anchor="ctr"/>
          <a:lstStyle>
            <a:lvl1pPr algn="l">
              <a:defRPr sz="1000">
                <a:solidFill>
                  <a:schemeClr val="tx1">
                    <a:lumMod val="95000"/>
                  </a:schemeClr>
                </a:solidFill>
                <a:effectLst>
                  <a:outerShdw blurRad="50800" dist="38100" dir="2700000" algn="tl" rotWithShape="0">
                    <a:schemeClr val="bg1">
                      <a:alpha val="43000"/>
                    </a:schemeClr>
                  </a:outerShdw>
                </a:effectLst>
              </a:defRPr>
            </a:lvl1pPr>
          </a:lstStyle>
          <a:p>
            <a:endParaRPr lang="en-US"/>
          </a:p>
        </p:txBody>
      </p:sp>
      <p:sp>
        <p:nvSpPr>
          <p:cNvPr id="6" name="Slide Number Placeholder 5"/>
          <p:cNvSpPr>
            <a:spLocks noGrp="1"/>
          </p:cNvSpPr>
          <p:nvPr>
            <p:ph type="sldNum" sz="quarter" idx="4"/>
          </p:nvPr>
        </p:nvSpPr>
        <p:spPr>
          <a:xfrm>
            <a:off x="10514011" y="5883275"/>
            <a:ext cx="753545" cy="365125"/>
          </a:xfrm>
          <a:prstGeom prst="rect">
            <a:avLst/>
          </a:prstGeom>
        </p:spPr>
        <p:txBody>
          <a:bodyPr vert="horz" lIns="91440" tIns="45720" rIns="91440" bIns="45720" rtlCol="0" anchor="ctr"/>
          <a:lstStyle>
            <a:lvl1pPr algn="r">
              <a:defRPr sz="1000">
                <a:solidFill>
                  <a:schemeClr val="tx1">
                    <a:lumMod val="95000"/>
                  </a:schemeClr>
                </a:solidFill>
                <a:effectLst>
                  <a:outerShdw blurRad="50800" dist="38100" dir="2700000" algn="tl" rotWithShape="0">
                    <a:schemeClr val="bg1">
                      <a:alpha val="43000"/>
                    </a:schemeClr>
                  </a:outerShdw>
                </a:effectLst>
              </a:defRPr>
            </a:lvl1pPr>
          </a:lstStyle>
          <a:p>
            <a:fld id="{53BDCC29-5322-4241-9081-1B1F46E63FA3}" type="slidenum">
              <a:rPr lang="en-US" smtClean="0"/>
              <a:t>‹#›</a:t>
            </a:fld>
            <a:endParaRPr lang="en-US"/>
          </a:p>
        </p:txBody>
      </p:sp>
    </p:spTree>
    <p:extLst>
      <p:ext uri="{BB962C8B-B14F-4D97-AF65-F5344CB8AC3E}">
        <p14:creationId xmlns:p14="http://schemas.microsoft.com/office/powerpoint/2010/main" val="3839306251"/>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457200" rtl="0" eaLnBrk="1" latinLnBrk="0" hangingPunct="1">
        <a:spcBef>
          <a:spcPct val="0"/>
        </a:spcBef>
        <a:buNone/>
        <a:defRPr sz="4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06000" algn="l" defTabSz="457200" rtl="0" eaLnBrk="1" latinLnBrk="0" hangingPunct="1">
        <a:spcBef>
          <a:spcPct val="20000"/>
        </a:spcBef>
        <a:spcAft>
          <a:spcPts val="600"/>
        </a:spcAft>
        <a:buClr>
          <a:schemeClr val="tx2"/>
        </a:buClr>
        <a:buSzPct val="70000"/>
        <a:buFont typeface="Wingdings 2" charset="2"/>
        <a:buChar char=""/>
        <a:defRPr sz="2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720000" indent="-270000" algn="l" defTabSz="457200" rtl="0" eaLnBrk="1" latinLnBrk="0" hangingPunct="1">
        <a:spcBef>
          <a:spcPct val="20000"/>
        </a:spcBef>
        <a:spcAft>
          <a:spcPts val="600"/>
        </a:spcAft>
        <a:buClr>
          <a:schemeClr val="tx2"/>
        </a:buClr>
        <a:buSzPct val="70000"/>
        <a:buFont typeface="Wingdings 2" charset="2"/>
        <a:buChar char=""/>
        <a:defRPr sz="18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1026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386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674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hyperlink" Target="http://www.tamuc.edu/CampusLife/studentCenter/studentorganizations/resources.aspx"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Student Organization Advisor Training</a:t>
            </a:r>
            <a:endParaRPr lang="en-US" dirty="0"/>
          </a:p>
        </p:txBody>
      </p:sp>
      <p:sp>
        <p:nvSpPr>
          <p:cNvPr id="3" name="Subtitle 2"/>
          <p:cNvSpPr>
            <a:spLocks noGrp="1"/>
          </p:cNvSpPr>
          <p:nvPr>
            <p:ph type="subTitle" idx="1"/>
          </p:nvPr>
        </p:nvSpPr>
        <p:spPr>
          <a:xfrm>
            <a:off x="1370693" y="4061476"/>
            <a:ext cx="9440034" cy="1049867"/>
          </a:xfrm>
        </p:spPr>
        <p:txBody>
          <a:bodyPr/>
          <a:lstStyle/>
          <a:p>
            <a:r>
              <a:rPr lang="en-US" dirty="0" smtClean="0"/>
              <a:t>Jeremy Sippel</a:t>
            </a:r>
          </a:p>
          <a:p>
            <a:r>
              <a:rPr lang="en-US" dirty="0" smtClean="0"/>
              <a:t>Assistant Director, SGA and Student Organizations</a:t>
            </a:r>
            <a:endParaRPr lang="en-US" dirty="0"/>
          </a:p>
        </p:txBody>
      </p:sp>
    </p:spTree>
    <p:extLst>
      <p:ext uri="{BB962C8B-B14F-4D97-AF65-F5344CB8AC3E}">
        <p14:creationId xmlns:p14="http://schemas.microsoft.com/office/powerpoint/2010/main" val="6806673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Victim Outreach Coordinator – </a:t>
            </a:r>
            <a:r>
              <a:rPr lang="en-US" dirty="0" err="1" smtClean="0"/>
              <a:t>Elisbet</a:t>
            </a:r>
            <a:r>
              <a:rPr lang="en-US" dirty="0" smtClean="0"/>
              <a:t> Martinez</a:t>
            </a:r>
            <a:endParaRPr lang="en-US" dirty="0"/>
          </a:p>
        </p:txBody>
      </p:sp>
    </p:spTree>
    <p:extLst>
      <p:ext uri="{BB962C8B-B14F-4D97-AF65-F5344CB8AC3E}">
        <p14:creationId xmlns:p14="http://schemas.microsoft.com/office/powerpoint/2010/main" val="151182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Role of an advisor</a:t>
            </a:r>
            <a:endParaRPr lang="en-US" dirty="0"/>
          </a:p>
        </p:txBody>
      </p:sp>
      <p:sp>
        <p:nvSpPr>
          <p:cNvPr id="3" name="Content Placeholder 2"/>
          <p:cNvSpPr>
            <a:spLocks noGrp="1"/>
          </p:cNvSpPr>
          <p:nvPr>
            <p:ph idx="1"/>
          </p:nvPr>
        </p:nvSpPr>
        <p:spPr/>
        <p:txBody>
          <a:bodyPr>
            <a:normAutofit/>
          </a:bodyPr>
          <a:lstStyle/>
          <a:p>
            <a:r>
              <a:rPr lang="en-US" dirty="0" smtClean="0">
                <a:effectLst/>
              </a:rPr>
              <a:t>Providing support and advice to organization members and leaders</a:t>
            </a:r>
          </a:p>
          <a:p>
            <a:r>
              <a:rPr lang="en-US" dirty="0" smtClean="0">
                <a:effectLst/>
              </a:rPr>
              <a:t>Reminding the students about organizational goals </a:t>
            </a:r>
          </a:p>
          <a:p>
            <a:r>
              <a:rPr lang="en-US" dirty="0" smtClean="0">
                <a:effectLst/>
              </a:rPr>
              <a:t>Providing historical context</a:t>
            </a:r>
          </a:p>
          <a:p>
            <a:r>
              <a:rPr lang="en-US" dirty="0" smtClean="0">
                <a:effectLst/>
              </a:rPr>
              <a:t>Ensuring the group acts in the institution’s best interest</a:t>
            </a:r>
          </a:p>
          <a:p>
            <a:r>
              <a:rPr lang="en-US" dirty="0" smtClean="0">
                <a:effectLst/>
              </a:rPr>
              <a:t>Encouraging critical thinking and allowing students to make decisions</a:t>
            </a:r>
          </a:p>
          <a:p>
            <a:r>
              <a:rPr lang="en-US" dirty="0" smtClean="0">
                <a:effectLst/>
              </a:rPr>
              <a:t>Reporting misconduct </a:t>
            </a:r>
          </a:p>
          <a:p>
            <a:r>
              <a:rPr lang="en-US" dirty="0" smtClean="0">
                <a:effectLst/>
              </a:rPr>
              <a:t>Ensuring the organization is following policies</a:t>
            </a:r>
          </a:p>
          <a:p>
            <a:r>
              <a:rPr lang="en-US" dirty="0" smtClean="0">
                <a:effectLst/>
              </a:rPr>
              <a:t>Mentoring and facilitating student growth and development</a:t>
            </a:r>
          </a:p>
        </p:txBody>
      </p:sp>
    </p:spTree>
    <p:extLst>
      <p:ext uri="{BB962C8B-B14F-4D97-AF65-F5344CB8AC3E}">
        <p14:creationId xmlns:p14="http://schemas.microsoft.com/office/powerpoint/2010/main" val="19505340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Risk Management?</a:t>
            </a:r>
            <a:endParaRPr lang="en-US" dirty="0"/>
          </a:p>
        </p:txBody>
      </p:sp>
      <p:sp>
        <p:nvSpPr>
          <p:cNvPr id="4" name="Rectangle 3"/>
          <p:cNvSpPr/>
          <p:nvPr/>
        </p:nvSpPr>
        <p:spPr>
          <a:xfrm>
            <a:off x="1962289" y="1928876"/>
            <a:ext cx="7668946" cy="707886"/>
          </a:xfrm>
          <a:prstGeom prst="rect">
            <a:avLst/>
          </a:prstGeom>
        </p:spPr>
        <p:txBody>
          <a:bodyPr wrap="square">
            <a:spAutoFit/>
          </a:bodyPr>
          <a:lstStyle/>
          <a:p>
            <a:r>
              <a:rPr lang="en-US" altLang="en-US" sz="2000" dirty="0"/>
              <a:t>Risk management is the process of analyzing risks posed by activities, and determining and implementing methods to manage the risk.</a:t>
            </a:r>
            <a:endParaRPr lang="en-US" sz="2000" dirty="0"/>
          </a:p>
        </p:txBody>
      </p:sp>
      <p:sp>
        <p:nvSpPr>
          <p:cNvPr id="5" name="TextBox 4"/>
          <p:cNvSpPr txBox="1"/>
          <p:nvPr/>
        </p:nvSpPr>
        <p:spPr>
          <a:xfrm>
            <a:off x="1439759" y="3293365"/>
            <a:ext cx="4196476" cy="2862322"/>
          </a:xfrm>
          <a:prstGeom prst="rect">
            <a:avLst/>
          </a:prstGeom>
          <a:noFill/>
        </p:spPr>
        <p:txBody>
          <a:bodyPr wrap="square" rtlCol="0">
            <a:spAutoFit/>
          </a:bodyPr>
          <a:lstStyle/>
          <a:p>
            <a:pPr marL="0" marR="0" lvl="0" indent="0" algn="l" defTabSz="457200" rtl="0" eaLnBrk="1" fontAlgn="auto" latinLnBrk="0" hangingPunct="1">
              <a:lnSpc>
                <a:spcPct val="100000"/>
              </a:lnSpc>
              <a:spcBef>
                <a:spcPct val="0"/>
              </a:spcBef>
              <a:spcAft>
                <a:spcPts val="0"/>
              </a:spcAft>
              <a:buClrTx/>
              <a:buSzTx/>
              <a:buFont typeface="Arial" charset="0"/>
              <a:buChar char="•"/>
              <a:tabLst/>
              <a:defRPr/>
            </a:pPr>
            <a:r>
              <a:rPr kumimoji="0" lang="en-US" altLang="en-US" sz="1800" b="1" i="0" u="none" strike="noStrike" kern="1200" cap="none" spc="0" normalizeH="0" baseline="0" noProof="0" dirty="0">
                <a:ln>
                  <a:noFill/>
                </a:ln>
                <a:solidFill>
                  <a:srgbClr val="FFFFFF"/>
                </a:solidFill>
                <a:effectLst/>
                <a:uLnTx/>
                <a:uFillTx/>
                <a:latin typeface="Century Gothic" panose="020F0302020204030204"/>
                <a:ea typeface="+mn-ea"/>
                <a:cs typeface="Times New Roman" pitchFamily="18" charset="0"/>
              </a:rPr>
              <a:t>Identify</a:t>
            </a:r>
            <a:r>
              <a:rPr kumimoji="0" lang="en-US" altLang="en-US" sz="1800" b="0" i="0" u="none" strike="noStrike" kern="1200" cap="none" spc="0" normalizeH="0" baseline="0" noProof="0" dirty="0">
                <a:ln>
                  <a:noFill/>
                </a:ln>
                <a:solidFill>
                  <a:srgbClr val="FFFFFF"/>
                </a:solidFill>
                <a:effectLst/>
                <a:uLnTx/>
                <a:uFillTx/>
                <a:latin typeface="Century Gothic" panose="020F0302020204030204"/>
                <a:ea typeface="+mn-ea"/>
                <a:cs typeface="Times New Roman" pitchFamily="18" charset="0"/>
              </a:rPr>
              <a:t> risky behavior and activities (hazards)</a:t>
            </a:r>
          </a:p>
          <a:p>
            <a:pPr marL="0" marR="0" lvl="0" indent="0" algn="l" defTabSz="457200" rtl="0" eaLnBrk="1" fontAlgn="auto" latinLnBrk="0" hangingPunct="1">
              <a:lnSpc>
                <a:spcPct val="100000"/>
              </a:lnSpc>
              <a:spcBef>
                <a:spcPct val="0"/>
              </a:spcBef>
              <a:spcAft>
                <a:spcPts val="0"/>
              </a:spcAft>
              <a:buClrTx/>
              <a:buSzTx/>
              <a:buFont typeface="Arial" charset="0"/>
              <a:buChar char="•"/>
              <a:tabLst/>
              <a:defRPr/>
            </a:pPr>
            <a:r>
              <a:rPr kumimoji="0" lang="en-US" altLang="en-US" sz="1800" b="1" i="0" u="none" strike="noStrike" kern="1200" cap="none" spc="0" normalizeH="0" baseline="0" noProof="0" dirty="0">
                <a:ln>
                  <a:noFill/>
                </a:ln>
                <a:solidFill>
                  <a:srgbClr val="FFFFFF"/>
                </a:solidFill>
                <a:effectLst/>
                <a:uLnTx/>
                <a:uFillTx/>
                <a:latin typeface="Century Gothic" panose="020F0302020204030204"/>
                <a:ea typeface="+mn-ea"/>
                <a:cs typeface="Times New Roman" pitchFamily="18" charset="0"/>
              </a:rPr>
              <a:t>Assess</a:t>
            </a:r>
            <a:r>
              <a:rPr kumimoji="0" lang="en-US" altLang="en-US" sz="1800" b="0" i="0" u="none" strike="noStrike" kern="1200" cap="none" spc="0" normalizeH="0" baseline="0" noProof="0" dirty="0">
                <a:ln>
                  <a:noFill/>
                </a:ln>
                <a:solidFill>
                  <a:srgbClr val="FFFFFF"/>
                </a:solidFill>
                <a:effectLst/>
                <a:uLnTx/>
                <a:uFillTx/>
                <a:latin typeface="Century Gothic" panose="020F0302020204030204"/>
                <a:ea typeface="+mn-ea"/>
                <a:cs typeface="Times New Roman" pitchFamily="18" charset="0"/>
              </a:rPr>
              <a:t> the probability/severity of adverse outcomes</a:t>
            </a:r>
          </a:p>
          <a:p>
            <a:pPr marL="0" marR="0" lvl="0" indent="0" algn="l" defTabSz="457200" rtl="0" eaLnBrk="1" fontAlgn="auto" latinLnBrk="0" hangingPunct="1">
              <a:lnSpc>
                <a:spcPct val="100000"/>
              </a:lnSpc>
              <a:spcBef>
                <a:spcPct val="0"/>
              </a:spcBef>
              <a:spcAft>
                <a:spcPts val="0"/>
              </a:spcAft>
              <a:buClrTx/>
              <a:buSzTx/>
              <a:buFont typeface="Arial" charset="0"/>
              <a:buChar char="•"/>
              <a:tabLst/>
              <a:defRPr/>
            </a:pPr>
            <a:r>
              <a:rPr kumimoji="0" lang="en-US" altLang="en-US" sz="1800" b="1" i="0" u="none" strike="noStrike" kern="1200" cap="none" spc="0" normalizeH="0" baseline="0" noProof="0" dirty="0">
                <a:ln>
                  <a:noFill/>
                </a:ln>
                <a:solidFill>
                  <a:srgbClr val="FFFFFF"/>
                </a:solidFill>
                <a:effectLst/>
                <a:uLnTx/>
                <a:uFillTx/>
                <a:latin typeface="Century Gothic" panose="020F0302020204030204"/>
                <a:ea typeface="+mn-ea"/>
                <a:cs typeface="Times New Roman" pitchFamily="18" charset="0"/>
              </a:rPr>
              <a:t>Plan</a:t>
            </a:r>
            <a:r>
              <a:rPr kumimoji="0" lang="en-US" altLang="en-US" sz="1800" b="0" i="0" u="none" strike="noStrike" kern="1200" cap="none" spc="0" normalizeH="0" baseline="0" noProof="0" dirty="0">
                <a:ln>
                  <a:noFill/>
                </a:ln>
                <a:solidFill>
                  <a:srgbClr val="FFFFFF"/>
                </a:solidFill>
                <a:effectLst/>
                <a:uLnTx/>
                <a:uFillTx/>
                <a:latin typeface="Century Gothic" panose="020F0302020204030204"/>
                <a:ea typeface="+mn-ea"/>
                <a:cs typeface="Times New Roman" pitchFamily="18" charset="0"/>
              </a:rPr>
              <a:t> actions to take.</a:t>
            </a:r>
          </a:p>
          <a:p>
            <a:pPr marL="0" marR="0" lvl="0" indent="0" algn="l" defTabSz="457200" rtl="0" eaLnBrk="1" fontAlgn="auto" latinLnBrk="0" hangingPunct="1">
              <a:lnSpc>
                <a:spcPct val="100000"/>
              </a:lnSpc>
              <a:spcBef>
                <a:spcPct val="0"/>
              </a:spcBef>
              <a:spcAft>
                <a:spcPts val="0"/>
              </a:spcAft>
              <a:buClrTx/>
              <a:buSzTx/>
              <a:buFont typeface="Arial" charset="0"/>
              <a:buChar char="•"/>
              <a:tabLst/>
              <a:defRPr/>
            </a:pPr>
            <a:r>
              <a:rPr kumimoji="0" lang="en-US" altLang="en-US" sz="1800" b="1" i="0" u="none" strike="noStrike" kern="1200" cap="none" spc="0" normalizeH="0" baseline="0" noProof="0" dirty="0">
                <a:ln>
                  <a:noFill/>
                </a:ln>
                <a:solidFill>
                  <a:srgbClr val="FFFFFF"/>
                </a:solidFill>
                <a:effectLst/>
                <a:uLnTx/>
                <a:uFillTx/>
                <a:latin typeface="Century Gothic" panose="020F0302020204030204"/>
                <a:ea typeface="+mn-ea"/>
                <a:cs typeface="Times New Roman" pitchFamily="18" charset="0"/>
              </a:rPr>
              <a:t>Implement</a:t>
            </a:r>
            <a:r>
              <a:rPr kumimoji="0" lang="en-US" altLang="en-US" sz="1800" b="0" i="0" u="none" strike="noStrike" kern="1200" cap="none" spc="0" normalizeH="0" baseline="0" noProof="0" dirty="0">
                <a:ln>
                  <a:noFill/>
                </a:ln>
                <a:solidFill>
                  <a:srgbClr val="FFFFFF"/>
                </a:solidFill>
                <a:effectLst/>
                <a:uLnTx/>
                <a:uFillTx/>
                <a:latin typeface="Century Gothic" panose="020F0302020204030204"/>
                <a:ea typeface="+mn-ea"/>
                <a:cs typeface="Times New Roman" pitchFamily="18" charset="0"/>
              </a:rPr>
              <a:t> controls to eliminate or reduce the risk</a:t>
            </a:r>
          </a:p>
          <a:p>
            <a:pPr marL="0" marR="0" lvl="0" indent="0" algn="l" defTabSz="457200" rtl="0" eaLnBrk="1" fontAlgn="auto" latinLnBrk="0" hangingPunct="1">
              <a:lnSpc>
                <a:spcPct val="100000"/>
              </a:lnSpc>
              <a:spcBef>
                <a:spcPct val="0"/>
              </a:spcBef>
              <a:spcAft>
                <a:spcPts val="0"/>
              </a:spcAft>
              <a:buClrTx/>
              <a:buSzTx/>
              <a:buFont typeface="Arial" charset="0"/>
              <a:buChar char="•"/>
              <a:tabLst/>
              <a:defRPr/>
            </a:pPr>
            <a:r>
              <a:rPr kumimoji="0" lang="en-US" altLang="en-US" sz="1800" b="1" i="0" u="none" strike="noStrike" kern="1200" cap="none" spc="0" normalizeH="0" baseline="0" noProof="0" dirty="0">
                <a:ln>
                  <a:noFill/>
                </a:ln>
                <a:solidFill>
                  <a:srgbClr val="FFFFFF"/>
                </a:solidFill>
                <a:effectLst/>
                <a:uLnTx/>
                <a:uFillTx/>
                <a:latin typeface="Century Gothic" panose="020F0302020204030204"/>
                <a:ea typeface="+mn-ea"/>
                <a:cs typeface="Times New Roman" pitchFamily="18" charset="0"/>
              </a:rPr>
              <a:t>Reassess</a:t>
            </a:r>
            <a:r>
              <a:rPr kumimoji="0" lang="en-US" altLang="en-US" sz="1800" b="0" i="0" u="none" strike="noStrike" kern="1200" cap="none" spc="0" normalizeH="0" baseline="0" noProof="0" dirty="0">
                <a:ln>
                  <a:noFill/>
                </a:ln>
                <a:solidFill>
                  <a:srgbClr val="FFFFFF"/>
                </a:solidFill>
                <a:effectLst/>
                <a:uLnTx/>
                <a:uFillTx/>
                <a:latin typeface="Century Gothic" panose="020F0302020204030204"/>
                <a:ea typeface="+mn-ea"/>
                <a:cs typeface="Times New Roman" pitchFamily="18" charset="0"/>
              </a:rPr>
              <a:t> the activity after the risks have been managed</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entury Gothic" panose="020F0302020204030204"/>
              <a:ea typeface="+mn-ea"/>
              <a:cs typeface="+mn-cs"/>
            </a:endParaRPr>
          </a:p>
        </p:txBody>
      </p:sp>
      <p:pic>
        <p:nvPicPr>
          <p:cNvPr id="6" name="Picture 2" descr="Risk Management Process Imag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98305" y="3087858"/>
            <a:ext cx="3145971" cy="28942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010291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95" y="290756"/>
            <a:ext cx="10353762" cy="970450"/>
          </a:xfrm>
        </p:spPr>
        <p:txBody>
          <a:bodyPr/>
          <a:lstStyle/>
          <a:p>
            <a:r>
              <a:rPr lang="en-US" dirty="0" smtClean="0"/>
              <a:t>Methods to Manage Risk</a:t>
            </a:r>
            <a:endParaRPr lang="en-US" dirty="0"/>
          </a:p>
        </p:txBody>
      </p:sp>
      <p:sp>
        <p:nvSpPr>
          <p:cNvPr id="3" name="Content Placeholder 2"/>
          <p:cNvSpPr>
            <a:spLocks noGrp="1"/>
          </p:cNvSpPr>
          <p:nvPr>
            <p:ph idx="1"/>
          </p:nvPr>
        </p:nvSpPr>
        <p:spPr>
          <a:xfrm>
            <a:off x="913795" y="1492168"/>
            <a:ext cx="10353762" cy="4058751"/>
          </a:xfrm>
        </p:spPr>
        <p:txBody>
          <a:bodyPr/>
          <a:lstStyle/>
          <a:p>
            <a:r>
              <a:rPr lang="en-US" b="1" dirty="0"/>
              <a:t>AVOID</a:t>
            </a:r>
            <a:r>
              <a:rPr lang="en-US" dirty="0"/>
              <a:t>: decide that the event or portion of the event is not worth the risk.</a:t>
            </a:r>
          </a:p>
          <a:p>
            <a:endParaRPr lang="en-US" sz="800" dirty="0"/>
          </a:p>
          <a:p>
            <a:r>
              <a:rPr lang="en-US" b="1" dirty="0"/>
              <a:t>TRANSFER</a:t>
            </a:r>
            <a:r>
              <a:rPr lang="en-US" dirty="0"/>
              <a:t>: use CERTIFICATES OF INSURANCE, proper contracting, and waivers.</a:t>
            </a:r>
          </a:p>
          <a:p>
            <a:endParaRPr lang="en-US" sz="700" dirty="0"/>
          </a:p>
          <a:p>
            <a:r>
              <a:rPr lang="en-US" b="1" dirty="0"/>
              <a:t>MITIGATE</a:t>
            </a:r>
            <a:r>
              <a:rPr lang="en-US" dirty="0"/>
              <a:t>: use proper safety equipment, educate participants on proper safety protocol, using common sense in unsafe conditions, hire security. Consider a risk management plan/assessment.</a:t>
            </a:r>
          </a:p>
          <a:p>
            <a:endParaRPr lang="en-US" sz="700" dirty="0"/>
          </a:p>
          <a:p>
            <a:r>
              <a:rPr lang="en-US" b="1" dirty="0"/>
              <a:t>ACCEPT/RETAIN</a:t>
            </a:r>
            <a:r>
              <a:rPr lang="en-US" dirty="0"/>
              <a:t>: The value of the activity is worth the risk.</a:t>
            </a:r>
          </a:p>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374709" y="4834731"/>
            <a:ext cx="7239000" cy="1912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165910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is Risk Management Important?</a:t>
            </a:r>
            <a:endParaRPr lang="en-US" dirty="0"/>
          </a:p>
        </p:txBody>
      </p:sp>
      <p:sp>
        <p:nvSpPr>
          <p:cNvPr id="3" name="Content Placeholder 2"/>
          <p:cNvSpPr>
            <a:spLocks noGrp="1"/>
          </p:cNvSpPr>
          <p:nvPr>
            <p:ph idx="1"/>
          </p:nvPr>
        </p:nvSpPr>
        <p:spPr/>
        <p:txBody>
          <a:bodyPr/>
          <a:lstStyle/>
          <a:p>
            <a:pPr>
              <a:buFont typeface="Arial" panose="020B0604020202020204" pitchFamily="34" charset="0"/>
              <a:buChar char="•"/>
            </a:pPr>
            <a:r>
              <a:rPr lang="en-US" dirty="0"/>
              <a:t>Student organizations are </a:t>
            </a:r>
            <a:r>
              <a:rPr lang="en-US" b="1" dirty="0"/>
              <a:t>independent</a:t>
            </a:r>
            <a:r>
              <a:rPr lang="en-US" dirty="0"/>
              <a:t> of the university. </a:t>
            </a:r>
          </a:p>
          <a:p>
            <a:pPr>
              <a:buFont typeface="Arial" panose="020B0604020202020204" pitchFamily="34" charset="0"/>
              <a:buChar char="•"/>
            </a:pPr>
            <a:r>
              <a:rPr lang="en-US" dirty="0"/>
              <a:t>Aids in a decision making process that can avoid </a:t>
            </a:r>
            <a:r>
              <a:rPr lang="en-US" b="1" dirty="0"/>
              <a:t>negligence</a:t>
            </a:r>
            <a:r>
              <a:rPr lang="en-US" dirty="0"/>
              <a:t> (duty of care) and subsequent </a:t>
            </a:r>
            <a:r>
              <a:rPr lang="en-US" b="1" dirty="0"/>
              <a:t>liability </a:t>
            </a:r>
            <a:r>
              <a:rPr lang="en-US" dirty="0"/>
              <a:t>(legal responsibility). </a:t>
            </a:r>
          </a:p>
          <a:p>
            <a:pPr>
              <a:buFont typeface="Arial" panose="020B0604020202020204" pitchFamily="34" charset="0"/>
              <a:buChar char="•"/>
            </a:pPr>
            <a:r>
              <a:rPr lang="en-US" dirty="0"/>
              <a:t>A safer and more efficient outcome for all.</a:t>
            </a:r>
          </a:p>
          <a:p>
            <a:endParaRPr lang="en-US" dirty="0"/>
          </a:p>
        </p:txBody>
      </p:sp>
    </p:spTree>
    <p:extLst>
      <p:ext uri="{BB962C8B-B14F-4D97-AF65-F5344CB8AC3E}">
        <p14:creationId xmlns:p14="http://schemas.microsoft.com/office/powerpoint/2010/main" val="22175357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Advisor’s Personal Liability</a:t>
            </a:r>
            <a:endParaRPr lang="en-US" dirty="0"/>
          </a:p>
        </p:txBody>
      </p:sp>
      <p:sp>
        <p:nvSpPr>
          <p:cNvPr id="3" name="Content Placeholder 2"/>
          <p:cNvSpPr>
            <a:spLocks noGrp="1"/>
          </p:cNvSpPr>
          <p:nvPr>
            <p:ph idx="1"/>
          </p:nvPr>
        </p:nvSpPr>
        <p:spPr/>
        <p:txBody>
          <a:bodyPr>
            <a:normAutofit/>
          </a:bodyPr>
          <a:lstStyle/>
          <a:p>
            <a:r>
              <a:rPr lang="en-US" dirty="0" smtClean="0">
                <a:effectLst/>
              </a:rPr>
              <a:t>As long as the advisor is acting within scope of their job, they are covered by the university.</a:t>
            </a:r>
          </a:p>
          <a:p>
            <a:r>
              <a:rPr lang="en-US" dirty="0" smtClean="0">
                <a:effectLst/>
              </a:rPr>
              <a:t>It is always better to error on the side of caution.</a:t>
            </a:r>
          </a:p>
          <a:p>
            <a:r>
              <a:rPr lang="en-US" dirty="0" smtClean="0">
                <a:effectLst/>
              </a:rPr>
              <a:t>Can be held liable if withholding information triggering negligence or falsifying information.</a:t>
            </a:r>
          </a:p>
          <a:p>
            <a:endParaRPr lang="en-US" dirty="0">
              <a:effectLst/>
            </a:endParaRPr>
          </a:p>
          <a:p>
            <a:pPr marL="36900" indent="0">
              <a:buNone/>
            </a:pPr>
            <a:r>
              <a:rPr lang="en-US" dirty="0">
                <a:ln>
                  <a:noFill/>
                </a:ln>
                <a:solidFill>
                  <a:srgbClr val="FFFFFF"/>
                </a:solidFill>
                <a:effectLst/>
                <a:latin typeface="Century Gothic" panose="020F0302020204030204"/>
              </a:rPr>
              <a:t>THINK! If a member is violating laws or University regulations in your presence, and you fail to discourage such activity, you may be seen as condoning it in failing to act. Liability can fall to individual members, the student organization, advisors and even the University. </a:t>
            </a:r>
          </a:p>
          <a:p>
            <a:endParaRPr lang="en-US" dirty="0" smtClean="0">
              <a:effectLst/>
            </a:endParaRPr>
          </a:p>
          <a:p>
            <a:endParaRPr lang="en-US" dirty="0"/>
          </a:p>
        </p:txBody>
      </p:sp>
    </p:spTree>
    <p:extLst>
      <p:ext uri="{BB962C8B-B14F-4D97-AF65-F5344CB8AC3E}">
        <p14:creationId xmlns:p14="http://schemas.microsoft.com/office/powerpoint/2010/main" val="14750000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Advisor Risk Management</a:t>
            </a:r>
            <a:endParaRPr lang="en-US" dirty="0"/>
          </a:p>
        </p:txBody>
      </p:sp>
      <p:sp>
        <p:nvSpPr>
          <p:cNvPr id="3" name="Content Placeholder 2"/>
          <p:cNvSpPr>
            <a:spLocks noGrp="1"/>
          </p:cNvSpPr>
          <p:nvPr>
            <p:ph idx="1"/>
          </p:nvPr>
        </p:nvSpPr>
        <p:spPr/>
        <p:txBody>
          <a:bodyPr/>
          <a:lstStyle/>
          <a:p>
            <a:r>
              <a:rPr lang="en-US" dirty="0" smtClean="0"/>
              <a:t>Risk assessments must be signed off by advisors</a:t>
            </a:r>
          </a:p>
          <a:p>
            <a:pPr lvl="1"/>
            <a:r>
              <a:rPr lang="en-US" dirty="0" smtClean="0"/>
              <a:t>Please make sure to review an event and know the details.</a:t>
            </a:r>
          </a:p>
          <a:p>
            <a:r>
              <a:rPr lang="en-US" dirty="0" smtClean="0"/>
              <a:t>If there is risk involved, help students work to mitigate the risk</a:t>
            </a:r>
          </a:p>
          <a:p>
            <a:pPr lvl="1"/>
            <a:r>
              <a:rPr lang="en-US" dirty="0" smtClean="0"/>
              <a:t>Financial risk example, if an organization does not have enough money to host an event, please encourage the organization to possibly scale back the program or apply for funding. Please do not let organization bank accounts go negative.</a:t>
            </a:r>
          </a:p>
          <a:p>
            <a:pPr lvl="1"/>
            <a:r>
              <a:rPr lang="en-US" dirty="0" smtClean="0"/>
              <a:t>Physical risk example, if there is an activity that could cause injury, help students develop plan to ensure attendee/participant safety</a:t>
            </a:r>
          </a:p>
          <a:p>
            <a:pPr lvl="1"/>
            <a:endParaRPr lang="en-US" dirty="0"/>
          </a:p>
        </p:txBody>
      </p:sp>
    </p:spTree>
    <p:extLst>
      <p:ext uri="{BB962C8B-B14F-4D97-AF65-F5344CB8AC3E}">
        <p14:creationId xmlns:p14="http://schemas.microsoft.com/office/powerpoint/2010/main" val="37493109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Can You Do?</a:t>
            </a:r>
            <a:endParaRPr lang="en-US" dirty="0"/>
          </a:p>
        </p:txBody>
      </p:sp>
      <p:sp>
        <p:nvSpPr>
          <p:cNvPr id="4" name="Content Placeholder 3"/>
          <p:cNvSpPr txBox="1">
            <a:spLocks noGrp="1"/>
          </p:cNvSpPr>
          <p:nvPr>
            <p:ph idx="1"/>
          </p:nvPr>
        </p:nvSpPr>
        <p:spPr>
          <a:xfrm>
            <a:off x="913795" y="1732449"/>
            <a:ext cx="10353762" cy="5755422"/>
          </a:xfrm>
          <a:prstGeom prst="rect">
            <a:avLst/>
          </a:prstGeom>
          <a:noFill/>
        </p:spPr>
        <p:txBody>
          <a:bodyPr wrap="square" rtlCol="0">
            <a:spAutoFit/>
          </a:bodyPr>
          <a:lstStyle/>
          <a:p>
            <a:pPr marL="342900" marR="0" lvl="0" indent="-342900" algn="l" defTabSz="457200" rtl="0" eaLnBrk="1" fontAlgn="auto" latinLnBrk="0" hangingPunct="1">
              <a:lnSpc>
                <a:spcPct val="100000"/>
              </a:lnSpc>
              <a:spcBef>
                <a:spcPts val="0"/>
              </a:spcBef>
              <a:spcAft>
                <a:spcPts val="0"/>
              </a:spcAft>
              <a:buClrTx/>
              <a:buSzTx/>
              <a:buFont typeface="+mj-lt"/>
              <a:buAutoNum type="arabicPeriod"/>
              <a:tabLst/>
              <a:defRPr/>
            </a:pPr>
            <a:r>
              <a:rPr kumimoji="0" lang="en-US" sz="2000" b="1" i="0" u="none" strike="noStrike" kern="1200" cap="none" spc="0" normalizeH="0" baseline="0" noProof="0" dirty="0" smtClean="0">
                <a:ln>
                  <a:noFill/>
                </a:ln>
                <a:solidFill>
                  <a:srgbClr val="FFFFFF"/>
                </a:solidFill>
                <a:effectLst/>
                <a:uLnTx/>
                <a:uFillTx/>
                <a:latin typeface="Century Gothic" panose="020F0302020204030204"/>
                <a:ea typeface="+mn-ea"/>
                <a:cs typeface="+mn-cs"/>
              </a:rPr>
              <a:t>Create a simple Risk Management Policy addressing high-risk exposures such as</a:t>
            </a:r>
            <a:r>
              <a:rPr kumimoji="0" lang="en-US" sz="2000" b="0" i="0" u="none" strike="noStrike" kern="1200" cap="none" spc="0" normalizeH="0" baseline="0" noProof="0" dirty="0" smtClean="0">
                <a:ln>
                  <a:noFill/>
                </a:ln>
                <a:solidFill>
                  <a:srgbClr val="FFFFFF"/>
                </a:solidFill>
                <a:effectLst/>
                <a:uLnTx/>
                <a:uFillTx/>
                <a:latin typeface="Century Gothic" panose="020F0302020204030204"/>
                <a:ea typeface="+mn-ea"/>
                <a:cs typeface="+mn-cs"/>
              </a:rPr>
              <a:t>:</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srgbClr val="FFFFFF"/>
              </a:solidFill>
              <a:effectLst/>
              <a:uLnTx/>
              <a:uFillTx/>
              <a:latin typeface="Century Gothic" panose="020F0302020204030204"/>
              <a:ea typeface="+mn-ea"/>
              <a:cs typeface="+mn-cs"/>
            </a:endParaRP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smtClean="0">
                <a:ln>
                  <a:noFill/>
                </a:ln>
                <a:solidFill>
                  <a:srgbClr val="FFFFFF"/>
                </a:solidFill>
                <a:effectLst/>
                <a:uLnTx/>
                <a:uFillTx/>
                <a:latin typeface="Century Gothic" panose="020F0302020204030204"/>
                <a:ea typeface="+mn-ea"/>
                <a:cs typeface="+mn-cs"/>
              </a:rPr>
              <a:t>Transportation</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smtClean="0">
                <a:ln>
                  <a:noFill/>
                </a:ln>
                <a:solidFill>
                  <a:srgbClr val="FFFFFF"/>
                </a:solidFill>
                <a:effectLst/>
                <a:uLnTx/>
                <a:uFillTx/>
                <a:latin typeface="Century Gothic" panose="020F0302020204030204"/>
                <a:ea typeface="+mn-ea"/>
                <a:cs typeface="+mn-cs"/>
              </a:rPr>
              <a:t>Contracts Alcohol &amp; Illegal Drug </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smtClean="0">
                <a:ln>
                  <a:noFill/>
                </a:ln>
                <a:solidFill>
                  <a:srgbClr val="FFFFFF"/>
                </a:solidFill>
                <a:effectLst/>
                <a:uLnTx/>
                <a:uFillTx/>
                <a:latin typeface="Century Gothic" panose="020F0302020204030204"/>
                <a:ea typeface="+mn-ea"/>
                <a:cs typeface="+mn-cs"/>
              </a:rPr>
              <a:t>Hazing</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smtClean="0">
                <a:ln>
                  <a:noFill/>
                </a:ln>
                <a:solidFill>
                  <a:srgbClr val="FFFFFF"/>
                </a:solidFill>
                <a:effectLst/>
                <a:uLnTx/>
                <a:uFillTx/>
                <a:latin typeface="Century Gothic" panose="020F0302020204030204"/>
                <a:ea typeface="+mn-ea"/>
                <a:cs typeface="+mn-cs"/>
              </a:rPr>
              <a:t>Sexual assault, Harassment, Misconduct</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smtClean="0">
                <a:ln>
                  <a:noFill/>
                </a:ln>
                <a:solidFill>
                  <a:srgbClr val="FFFFFF"/>
                </a:solidFill>
                <a:effectLst/>
                <a:uLnTx/>
                <a:uFillTx/>
                <a:latin typeface="Century Gothic" panose="020F0302020204030204"/>
                <a:ea typeface="+mn-ea"/>
                <a:cs typeface="+mn-cs"/>
              </a:rPr>
              <a:t>Fire Safety &amp; Use of Firearms</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smtClean="0">
                <a:ln>
                  <a:noFill/>
                </a:ln>
                <a:solidFill>
                  <a:srgbClr val="FFFFFF"/>
                </a:solidFill>
                <a:effectLst/>
                <a:uLnTx/>
                <a:uFillTx/>
                <a:latin typeface="Century Gothic" panose="020F0302020204030204"/>
                <a:ea typeface="+mn-ea"/>
                <a:cs typeface="+mn-cs"/>
              </a:rPr>
              <a:t>Member behavior.</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smtClean="0">
              <a:ln>
                <a:noFill/>
              </a:ln>
              <a:solidFill>
                <a:srgbClr val="FFFFFF"/>
              </a:solidFill>
              <a:effectLst/>
              <a:uLnTx/>
              <a:uFillTx/>
              <a:latin typeface="Century Gothic" panose="020F03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smtClean="0">
                <a:ln>
                  <a:noFill/>
                </a:ln>
                <a:solidFill>
                  <a:srgbClr val="FFFFFF"/>
                </a:solidFill>
                <a:effectLst/>
                <a:uLnTx/>
                <a:uFillTx/>
                <a:latin typeface="Century Gothic" panose="020F0302020204030204"/>
                <a:ea typeface="+mn-ea"/>
                <a:cs typeface="+mn-cs"/>
              </a:rPr>
              <a:t>2. Educate members</a:t>
            </a:r>
            <a:br>
              <a:rPr kumimoji="0" lang="en-US" sz="2000" b="1" i="0" u="none" strike="noStrike" kern="1200" cap="none" spc="0" normalizeH="0" baseline="0" noProof="0" dirty="0" smtClean="0">
                <a:ln>
                  <a:noFill/>
                </a:ln>
                <a:solidFill>
                  <a:srgbClr val="FFFFFF"/>
                </a:solidFill>
                <a:effectLst/>
                <a:uLnTx/>
                <a:uFillTx/>
                <a:latin typeface="Century Gothic" panose="020F0302020204030204"/>
                <a:ea typeface="+mn-ea"/>
                <a:cs typeface="+mn-cs"/>
              </a:rPr>
            </a:br>
            <a:endParaRPr kumimoji="0" lang="en-US" sz="2000" b="1" i="0" u="none" strike="noStrike" kern="1200" cap="none" spc="0" normalizeH="0" baseline="0" noProof="0" dirty="0" smtClean="0">
              <a:ln>
                <a:noFill/>
              </a:ln>
              <a:solidFill>
                <a:srgbClr val="FFFFFF"/>
              </a:solidFill>
              <a:effectLst/>
              <a:uLnTx/>
              <a:uFillTx/>
              <a:latin typeface="Century Gothic" panose="020F03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smtClean="0">
                <a:ln>
                  <a:noFill/>
                </a:ln>
                <a:solidFill>
                  <a:srgbClr val="FFFFFF"/>
                </a:solidFill>
                <a:effectLst/>
                <a:uLnTx/>
                <a:uFillTx/>
                <a:latin typeface="Century Gothic" panose="020F0302020204030204"/>
                <a:ea typeface="+mn-ea"/>
                <a:cs typeface="+mn-cs"/>
              </a:rPr>
              <a:t>3. Confront inappropriate behavior</a:t>
            </a:r>
          </a:p>
          <a:p>
            <a:pPr marL="342900" marR="0" lvl="0" indent="-342900" algn="l" defTabSz="457200" rtl="0" eaLnBrk="1" fontAlgn="auto" latinLnBrk="0" hangingPunct="1">
              <a:lnSpc>
                <a:spcPct val="100000"/>
              </a:lnSpc>
              <a:spcBef>
                <a:spcPts val="0"/>
              </a:spcBef>
              <a:spcAft>
                <a:spcPts val="0"/>
              </a:spcAft>
              <a:buClrTx/>
              <a:buSzTx/>
              <a:buFont typeface="+mj-lt"/>
              <a:buAutoNum type="arabicPeriod"/>
              <a:tabLst/>
              <a:defRPr/>
            </a:pPr>
            <a:endParaRPr kumimoji="0" lang="en-US" sz="1800" b="0" i="0" u="none" strike="noStrike" kern="1200" cap="none" spc="0" normalizeH="0" baseline="0" noProof="0" dirty="0" smtClean="0">
              <a:ln>
                <a:noFill/>
              </a:ln>
              <a:solidFill>
                <a:srgbClr val="FFFFFF"/>
              </a:solidFill>
              <a:effectLst/>
              <a:uLnTx/>
              <a:uFillTx/>
              <a:latin typeface="Century Gothic" panose="020F03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entury Gothic" panose="020F03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smtClean="0">
              <a:ln>
                <a:noFill/>
              </a:ln>
              <a:solidFill>
                <a:srgbClr val="FFFFFF"/>
              </a:solidFill>
              <a:effectLst/>
              <a:uLnTx/>
              <a:uFillTx/>
              <a:latin typeface="Century Gothic" panose="020F03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entury Gothic" panose="020F03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smtClean="0">
              <a:ln>
                <a:noFill/>
              </a:ln>
              <a:solidFill>
                <a:srgbClr val="FFFFFF"/>
              </a:solidFill>
              <a:effectLst/>
              <a:uLnTx/>
              <a:uFillTx/>
              <a:latin typeface="Century Gothic" panose="020F03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entury Gothic" panose="020F03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smtClean="0">
              <a:ln>
                <a:noFill/>
              </a:ln>
              <a:solidFill>
                <a:srgbClr val="FFFFFF"/>
              </a:solidFill>
              <a:effectLst/>
              <a:uLnTx/>
              <a:uFillTx/>
              <a:latin typeface="Century Gothic" panose="020F03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entury Gothic" panose="020F0302020204030204"/>
              <a:ea typeface="+mn-ea"/>
              <a:cs typeface="+mn-cs"/>
            </a:endParaRPr>
          </a:p>
        </p:txBody>
      </p:sp>
    </p:spTree>
    <p:extLst>
      <p:ext uri="{BB962C8B-B14F-4D97-AF65-F5344CB8AC3E}">
        <p14:creationId xmlns:p14="http://schemas.microsoft.com/office/powerpoint/2010/main" val="40339334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Can You Do? Plan...</a:t>
            </a:r>
            <a:endParaRPr lang="en-US" dirty="0"/>
          </a:p>
        </p:txBody>
      </p:sp>
      <p:sp>
        <p:nvSpPr>
          <p:cNvPr id="3" name="Content Placeholder 2"/>
          <p:cNvSpPr>
            <a:spLocks noGrp="1"/>
          </p:cNvSpPr>
          <p:nvPr>
            <p:ph idx="1"/>
          </p:nvPr>
        </p:nvSpPr>
        <p:spPr/>
        <p:txBody>
          <a:bodyPr>
            <a:normAutofit fontScale="92500" lnSpcReduction="20000"/>
          </a:bodyPr>
          <a:lstStyle/>
          <a:p>
            <a:pPr marL="114300" indent="0">
              <a:buNone/>
            </a:pPr>
            <a:r>
              <a:rPr lang="en-US" b="1" dirty="0" smtClean="0"/>
              <a:t>Transportation: </a:t>
            </a:r>
            <a:r>
              <a:rPr lang="en-US" dirty="0">
                <a:ln>
                  <a:noFill/>
                </a:ln>
                <a:solidFill>
                  <a:srgbClr val="FFFFFF"/>
                </a:solidFill>
                <a:effectLst/>
              </a:rPr>
              <a:t>vehicle type, when it is safe to drive, charter </a:t>
            </a:r>
            <a:r>
              <a:rPr lang="en-US" dirty="0" smtClean="0">
                <a:ln>
                  <a:noFill/>
                </a:ln>
                <a:solidFill>
                  <a:srgbClr val="FFFFFF"/>
                </a:solidFill>
                <a:effectLst/>
              </a:rPr>
              <a:t>buses/</a:t>
            </a:r>
            <a:r>
              <a:rPr lang="en-US" dirty="0" err="1" smtClean="0">
                <a:ln>
                  <a:noFill/>
                </a:ln>
                <a:solidFill>
                  <a:srgbClr val="FFFFFF"/>
                </a:solidFill>
                <a:effectLst/>
              </a:rPr>
              <a:t>amtrak</a:t>
            </a:r>
            <a:endParaRPr lang="en-US" dirty="0">
              <a:ln>
                <a:noFill/>
              </a:ln>
              <a:solidFill>
                <a:srgbClr val="FFFFFF"/>
              </a:solidFill>
              <a:effectLst/>
            </a:endParaRPr>
          </a:p>
          <a:p>
            <a:pPr marL="114300" indent="0">
              <a:buNone/>
            </a:pPr>
            <a:endParaRPr lang="en-US" b="1" dirty="0" smtClean="0"/>
          </a:p>
          <a:p>
            <a:pPr marL="114300" indent="0">
              <a:buNone/>
            </a:pPr>
            <a:r>
              <a:rPr lang="en-US" b="1" dirty="0" smtClean="0"/>
              <a:t>Contracts</a:t>
            </a:r>
            <a:r>
              <a:rPr lang="en-US" b="1" dirty="0"/>
              <a:t>: </a:t>
            </a:r>
            <a:r>
              <a:rPr lang="en-US" dirty="0"/>
              <a:t>Do NOT represent that you are the university. Get it in writing. Include insurance requirements for </a:t>
            </a:r>
            <a:r>
              <a:rPr lang="en-US" dirty="0" smtClean="0"/>
              <a:t>vendors if needed. </a:t>
            </a:r>
            <a:r>
              <a:rPr lang="en-US" dirty="0"/>
              <a:t>Stipulate who can sign these agreements. Keep records. Address the “what ifs…”</a:t>
            </a:r>
          </a:p>
          <a:p>
            <a:pPr marL="114300" indent="0">
              <a:buNone/>
            </a:pPr>
            <a:endParaRPr lang="en-US" b="1" dirty="0"/>
          </a:p>
          <a:p>
            <a:pPr marL="114300" indent="0">
              <a:buNone/>
            </a:pPr>
            <a:r>
              <a:rPr lang="en-US" b="1" dirty="0"/>
              <a:t>Fire Safety:  </a:t>
            </a:r>
            <a:r>
              <a:rPr lang="en-US" dirty="0"/>
              <a:t>Functioning smoke alarms. No smoking inside campus facilities. Clear exits. Fire extinguishers. Ensure all facilities used meet fire codes. </a:t>
            </a:r>
          </a:p>
          <a:p>
            <a:pPr marL="114300" indent="0">
              <a:buNone/>
            </a:pPr>
            <a:endParaRPr lang="en-US" dirty="0"/>
          </a:p>
          <a:p>
            <a:pPr marL="114300" indent="0">
              <a:buNone/>
            </a:pPr>
            <a:r>
              <a:rPr lang="en-US" b="1" dirty="0"/>
              <a:t>Hazing &amp; Alcohol</a:t>
            </a:r>
            <a:r>
              <a:rPr lang="en-US" dirty="0"/>
              <a:t>: Clear policy, education, zero tolerance, reporting.</a:t>
            </a:r>
          </a:p>
          <a:p>
            <a:pPr marL="114300" indent="0">
              <a:buNone/>
            </a:pPr>
            <a:endParaRPr lang="en-US" dirty="0"/>
          </a:p>
          <a:p>
            <a:pPr marL="114300" indent="0">
              <a:buNone/>
            </a:pPr>
            <a:r>
              <a:rPr lang="en-US" b="1" dirty="0"/>
              <a:t>Sexual Assault, Harassment, Misconduct</a:t>
            </a:r>
            <a:r>
              <a:rPr lang="en-US" dirty="0"/>
              <a:t>: Clear policy, education</a:t>
            </a:r>
            <a:r>
              <a:rPr lang="en-US" dirty="0" smtClean="0"/>
              <a:t>, </a:t>
            </a:r>
            <a:r>
              <a:rPr lang="en-US" dirty="0"/>
              <a:t>reporting.</a:t>
            </a:r>
          </a:p>
          <a:p>
            <a:pPr marL="114300" indent="0">
              <a:buNone/>
            </a:pPr>
            <a:endParaRPr lang="en-US" dirty="0"/>
          </a:p>
          <a:p>
            <a:endParaRPr lang="en-US" dirty="0"/>
          </a:p>
        </p:txBody>
      </p:sp>
    </p:spTree>
    <p:extLst>
      <p:ext uri="{BB962C8B-B14F-4D97-AF65-F5344CB8AC3E}">
        <p14:creationId xmlns:p14="http://schemas.microsoft.com/office/powerpoint/2010/main" val="10638131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Event Planning</a:t>
            </a:r>
            <a:endParaRPr lang="en-US" dirty="0"/>
          </a:p>
        </p:txBody>
      </p:sp>
      <p:sp>
        <p:nvSpPr>
          <p:cNvPr id="3" name="Content Placeholder 2"/>
          <p:cNvSpPr>
            <a:spLocks noGrp="1"/>
          </p:cNvSpPr>
          <p:nvPr>
            <p:ph idx="1"/>
          </p:nvPr>
        </p:nvSpPr>
        <p:spPr/>
        <p:txBody>
          <a:bodyPr/>
          <a:lstStyle/>
          <a:p>
            <a:r>
              <a:rPr lang="en-US" dirty="0" smtClean="0"/>
              <a:t>If you do plan to do an in-person event...</a:t>
            </a:r>
          </a:p>
          <a:p>
            <a:pPr lvl="1"/>
            <a:r>
              <a:rPr lang="en-US" dirty="0" smtClean="0"/>
              <a:t>Follow CDC and University Guidelines</a:t>
            </a:r>
          </a:p>
          <a:p>
            <a:pPr lvl="2"/>
            <a:r>
              <a:rPr lang="en-US" dirty="0" smtClean="0"/>
              <a:t>Outside no more than 10 people in a group, but you can have multiple groups of 10 spread out.</a:t>
            </a:r>
          </a:p>
          <a:p>
            <a:pPr lvl="1"/>
            <a:r>
              <a:rPr lang="en-US" dirty="0" smtClean="0"/>
              <a:t>Strategize safety – Have a plan</a:t>
            </a:r>
          </a:p>
          <a:p>
            <a:pPr lvl="2"/>
            <a:r>
              <a:rPr lang="en-US" dirty="0" smtClean="0"/>
              <a:t>Hand sanitizer</a:t>
            </a:r>
          </a:p>
          <a:p>
            <a:pPr lvl="2"/>
            <a:r>
              <a:rPr lang="en-US" dirty="0" smtClean="0"/>
              <a:t>Physical distancing – making sure you don’t go over capacity and group limits/crowd control</a:t>
            </a:r>
          </a:p>
          <a:p>
            <a:pPr lvl="2"/>
            <a:r>
              <a:rPr lang="en-US" dirty="0" smtClean="0"/>
              <a:t>Requiring masks to be worn</a:t>
            </a:r>
          </a:p>
          <a:p>
            <a:pPr lvl="1"/>
            <a:r>
              <a:rPr lang="en-US" dirty="0" smtClean="0"/>
              <a:t>Mindful of space on-campus</a:t>
            </a:r>
          </a:p>
          <a:p>
            <a:pPr lvl="2"/>
            <a:r>
              <a:rPr lang="en-US" dirty="0" smtClean="0"/>
              <a:t>Rooms have been decreased in capacity to accommodate physical distancing</a:t>
            </a:r>
          </a:p>
          <a:p>
            <a:pPr lvl="2"/>
            <a:r>
              <a:rPr lang="en-US" dirty="0" smtClean="0"/>
              <a:t>For example, RSC Board rooms previously allowed 10 people, now only have capacity of 4 people</a:t>
            </a:r>
          </a:p>
        </p:txBody>
      </p:sp>
    </p:spTree>
    <p:extLst>
      <p:ext uri="{BB962C8B-B14F-4D97-AF65-F5344CB8AC3E}">
        <p14:creationId xmlns:p14="http://schemas.microsoft.com/office/powerpoint/2010/main" val="34169592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95" y="362646"/>
            <a:ext cx="10353762" cy="970450"/>
          </a:xfrm>
        </p:spPr>
        <p:txBody>
          <a:bodyPr/>
          <a:lstStyle/>
          <a:p>
            <a:r>
              <a:rPr lang="en-US" dirty="0" smtClean="0"/>
              <a:t>Funding</a:t>
            </a:r>
            <a:endParaRPr lang="en-US" dirty="0"/>
          </a:p>
        </p:txBody>
      </p:sp>
      <p:sp>
        <p:nvSpPr>
          <p:cNvPr id="3" name="Content Placeholder 2"/>
          <p:cNvSpPr>
            <a:spLocks noGrp="1"/>
          </p:cNvSpPr>
          <p:nvPr>
            <p:ph idx="1"/>
          </p:nvPr>
        </p:nvSpPr>
        <p:spPr>
          <a:xfrm>
            <a:off x="660771" y="1612309"/>
            <a:ext cx="10606786" cy="5008748"/>
          </a:xfrm>
        </p:spPr>
        <p:txBody>
          <a:bodyPr>
            <a:normAutofit fontScale="92500" lnSpcReduction="10000"/>
          </a:bodyPr>
          <a:lstStyle/>
          <a:p>
            <a:r>
              <a:rPr lang="en-US" dirty="0" smtClean="0"/>
              <a:t>Due to COVID, SOAC funding will be altered slightly</a:t>
            </a:r>
          </a:p>
          <a:p>
            <a:pPr lvl="1"/>
            <a:r>
              <a:rPr lang="en-US" dirty="0" smtClean="0"/>
              <a:t>Travel – Eligible for Registration (even if virtual)</a:t>
            </a:r>
          </a:p>
          <a:p>
            <a:pPr lvl="2"/>
            <a:r>
              <a:rPr lang="en-US" dirty="0" smtClean="0"/>
              <a:t>University not encouraging travel unless it is university mission critical</a:t>
            </a:r>
          </a:p>
          <a:p>
            <a:pPr marL="810000" lvl="2" indent="0">
              <a:buNone/>
            </a:pPr>
            <a:endParaRPr lang="en-US" dirty="0" smtClean="0"/>
          </a:p>
          <a:p>
            <a:pPr lvl="1"/>
            <a:r>
              <a:rPr lang="en-US" dirty="0" smtClean="0"/>
              <a:t>Events- Case by case basis</a:t>
            </a:r>
          </a:p>
          <a:p>
            <a:pPr lvl="2"/>
            <a:r>
              <a:rPr lang="en-US" dirty="0" smtClean="0"/>
              <a:t>If an event is only for your organization (i.e. virtual event only open to your organization students)</a:t>
            </a:r>
          </a:p>
          <a:p>
            <a:pPr lvl="3"/>
            <a:r>
              <a:rPr lang="en-US" dirty="0" smtClean="0"/>
              <a:t>This is a 1X </a:t>
            </a:r>
            <a:r>
              <a:rPr lang="en-US" dirty="0"/>
              <a:t>f</a:t>
            </a:r>
            <a:r>
              <a:rPr lang="en-US" dirty="0" smtClean="0"/>
              <a:t>unding request ($200)</a:t>
            </a:r>
          </a:p>
          <a:p>
            <a:pPr lvl="2"/>
            <a:r>
              <a:rPr lang="en-US" dirty="0" smtClean="0"/>
              <a:t>If an event is open to all students, on-campus, will still be treated as on-campus event ($500)</a:t>
            </a:r>
          </a:p>
          <a:p>
            <a:pPr lvl="3"/>
            <a:r>
              <a:rPr lang="en-US" dirty="0" smtClean="0"/>
              <a:t>You will need to follow university guidelines and CDC guidelines</a:t>
            </a:r>
          </a:p>
          <a:p>
            <a:pPr lvl="2"/>
            <a:r>
              <a:rPr lang="en-US" dirty="0" smtClean="0"/>
              <a:t>If an event is virtual but open to all students with a provided link, will be treated similar to on-campus event ($500)</a:t>
            </a:r>
          </a:p>
          <a:p>
            <a:pPr marL="810000" lvl="2" indent="0">
              <a:buNone/>
            </a:pPr>
            <a:endParaRPr lang="en-US" dirty="0" smtClean="0"/>
          </a:p>
          <a:p>
            <a:pPr lvl="1"/>
            <a:r>
              <a:rPr lang="en-US" dirty="0" smtClean="0"/>
              <a:t>Subscriptions for video conferencing </a:t>
            </a:r>
          </a:p>
          <a:p>
            <a:pPr lvl="2"/>
            <a:r>
              <a:rPr lang="en-US" dirty="0" smtClean="0"/>
              <a:t>Preferably do an annual subscription – use 1X funding</a:t>
            </a:r>
          </a:p>
          <a:p>
            <a:pPr marL="789750" lvl="1" indent="-285750"/>
            <a:r>
              <a:rPr lang="en-US" dirty="0" smtClean="0"/>
              <a:t>If using 1X funding for a video conference subscription for only your organization </a:t>
            </a:r>
          </a:p>
          <a:p>
            <a:pPr marL="1095750" lvl="2" indent="-285750"/>
            <a:r>
              <a:rPr lang="en-US" dirty="0" smtClean="0"/>
              <a:t>Allowed 1 additional 1X funding request </a:t>
            </a:r>
            <a:endParaRPr lang="en-US" dirty="0"/>
          </a:p>
        </p:txBody>
      </p:sp>
    </p:spTree>
    <p:extLst>
      <p:ext uri="{BB962C8B-B14F-4D97-AF65-F5344CB8AC3E}">
        <p14:creationId xmlns:p14="http://schemas.microsoft.com/office/powerpoint/2010/main" val="5252228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Important Dates and Information</a:t>
            </a:r>
            <a:endParaRPr lang="en-US" dirty="0"/>
          </a:p>
        </p:txBody>
      </p:sp>
      <p:sp>
        <p:nvSpPr>
          <p:cNvPr id="3" name="Content Placeholder 2"/>
          <p:cNvSpPr>
            <a:spLocks noGrp="1"/>
          </p:cNvSpPr>
          <p:nvPr>
            <p:ph idx="1"/>
          </p:nvPr>
        </p:nvSpPr>
        <p:spPr/>
        <p:txBody>
          <a:bodyPr/>
          <a:lstStyle/>
          <a:p>
            <a:r>
              <a:rPr lang="en-US" dirty="0" smtClean="0"/>
              <a:t>Organization registration</a:t>
            </a:r>
          </a:p>
          <a:p>
            <a:pPr lvl="1"/>
            <a:r>
              <a:rPr lang="en-US" dirty="0" smtClean="0"/>
              <a:t>Due October 2</a:t>
            </a:r>
            <a:r>
              <a:rPr lang="en-US" baseline="30000" dirty="0" smtClean="0"/>
              <a:t>nd</a:t>
            </a:r>
            <a:endParaRPr lang="en-US" dirty="0" smtClean="0"/>
          </a:p>
          <a:p>
            <a:pPr lvl="1"/>
            <a:r>
              <a:rPr lang="en-US" dirty="0" err="1" smtClean="0"/>
              <a:t>ManeSync</a:t>
            </a:r>
            <a:r>
              <a:rPr lang="en-US" dirty="0" smtClean="0"/>
              <a:t> registration</a:t>
            </a:r>
          </a:p>
          <a:p>
            <a:pPr lvl="1"/>
            <a:r>
              <a:rPr lang="en-US" dirty="0" smtClean="0"/>
              <a:t>Mandatory Training </a:t>
            </a:r>
          </a:p>
          <a:p>
            <a:pPr lvl="2"/>
            <a:r>
              <a:rPr lang="en-US" dirty="0" smtClean="0"/>
              <a:t>Sent to students via e-mail</a:t>
            </a:r>
          </a:p>
          <a:p>
            <a:pPr lvl="2"/>
            <a:r>
              <a:rPr lang="en-US" dirty="0" smtClean="0"/>
              <a:t>Presentation and quiz</a:t>
            </a:r>
          </a:p>
          <a:p>
            <a:pPr lvl="1"/>
            <a:r>
              <a:rPr lang="en-US" dirty="0" smtClean="0"/>
              <a:t>TAO Sexual Violence Prevention Training – 5 modules</a:t>
            </a:r>
          </a:p>
          <a:p>
            <a:pPr marL="415800" indent="-342900"/>
            <a:r>
              <a:rPr lang="en-US" dirty="0" smtClean="0"/>
              <a:t>Please notify me if there are any problems with presentation/quiz or TAO</a:t>
            </a:r>
          </a:p>
        </p:txBody>
      </p:sp>
    </p:spTree>
    <p:extLst>
      <p:ext uri="{BB962C8B-B14F-4D97-AF65-F5344CB8AC3E}">
        <p14:creationId xmlns:p14="http://schemas.microsoft.com/office/powerpoint/2010/main" val="33695623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New For This Year</a:t>
            </a:r>
            <a:endParaRPr lang="en-US" dirty="0"/>
          </a:p>
        </p:txBody>
      </p:sp>
      <p:sp>
        <p:nvSpPr>
          <p:cNvPr id="3" name="Content Placeholder 2"/>
          <p:cNvSpPr>
            <a:spLocks noGrp="1"/>
          </p:cNvSpPr>
          <p:nvPr>
            <p:ph idx="1"/>
          </p:nvPr>
        </p:nvSpPr>
        <p:spPr>
          <a:xfrm>
            <a:off x="694143" y="1732449"/>
            <a:ext cx="10573414" cy="4488141"/>
          </a:xfrm>
        </p:spPr>
        <p:txBody>
          <a:bodyPr>
            <a:normAutofit/>
          </a:bodyPr>
          <a:lstStyle/>
          <a:p>
            <a:r>
              <a:rPr lang="en-US" dirty="0" smtClean="0"/>
              <a:t>Check out the resources page </a:t>
            </a:r>
          </a:p>
          <a:p>
            <a:pPr lvl="1"/>
            <a:r>
              <a:rPr lang="en-US" dirty="0">
                <a:hlinkClick r:id="rId2"/>
              </a:rPr>
              <a:t>http://</a:t>
            </a:r>
            <a:r>
              <a:rPr lang="en-US" dirty="0" smtClean="0">
                <a:hlinkClick r:id="rId2"/>
              </a:rPr>
              <a:t>www.tamuc.edu/CampusLife/studentCenter/studentorganizations/resources.aspx</a:t>
            </a:r>
            <a:r>
              <a:rPr lang="en-US" dirty="0"/>
              <a:t> </a:t>
            </a:r>
            <a:endParaRPr lang="en-US" dirty="0" smtClean="0"/>
          </a:p>
          <a:p>
            <a:r>
              <a:rPr lang="en-US" dirty="0" smtClean="0"/>
              <a:t>Encourage students to attend trainings</a:t>
            </a:r>
          </a:p>
          <a:p>
            <a:pPr lvl="1"/>
            <a:r>
              <a:rPr lang="en-US" dirty="0" smtClean="0"/>
              <a:t>They will be offered virtually and hopefully in-person (smaller groups)</a:t>
            </a:r>
          </a:p>
          <a:p>
            <a:r>
              <a:rPr lang="en-US" dirty="0" err="1" smtClean="0"/>
              <a:t>ManeSync</a:t>
            </a:r>
            <a:r>
              <a:rPr lang="en-US" dirty="0" smtClean="0"/>
              <a:t> Virtual Fairs</a:t>
            </a:r>
          </a:p>
          <a:p>
            <a:pPr lvl="1"/>
            <a:r>
              <a:rPr lang="en-US" dirty="0" smtClean="0"/>
              <a:t>There will be virtual fairs scheduled throughout the semester</a:t>
            </a:r>
          </a:p>
          <a:p>
            <a:pPr lvl="1"/>
            <a:r>
              <a:rPr lang="en-US" dirty="0" smtClean="0"/>
              <a:t>Organizations will receive an invite </a:t>
            </a:r>
          </a:p>
          <a:p>
            <a:pPr lvl="1"/>
            <a:r>
              <a:rPr lang="en-US" dirty="0" smtClean="0"/>
              <a:t>Can post video conference link (i.e. Zoom/Microsoft Teams/etc</a:t>
            </a:r>
            <a:r>
              <a:rPr lang="en-US" dirty="0" smtClean="0"/>
              <a:t>.)</a:t>
            </a:r>
            <a:endParaRPr lang="en-US" dirty="0" smtClean="0"/>
          </a:p>
        </p:txBody>
      </p:sp>
    </p:spTree>
    <p:extLst>
      <p:ext uri="{BB962C8B-B14F-4D97-AF65-F5344CB8AC3E}">
        <p14:creationId xmlns:p14="http://schemas.microsoft.com/office/powerpoint/2010/main" val="36205609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“New” For This Year</a:t>
            </a:r>
            <a:endParaRPr lang="en-US" dirty="0"/>
          </a:p>
        </p:txBody>
      </p:sp>
      <p:sp>
        <p:nvSpPr>
          <p:cNvPr id="3" name="Content Placeholder 2"/>
          <p:cNvSpPr>
            <a:spLocks noGrp="1"/>
          </p:cNvSpPr>
          <p:nvPr>
            <p:ph idx="1"/>
          </p:nvPr>
        </p:nvSpPr>
        <p:spPr/>
        <p:txBody>
          <a:bodyPr/>
          <a:lstStyle/>
          <a:p>
            <a:r>
              <a:rPr lang="en-US" dirty="0" smtClean="0"/>
              <a:t>Want to know what your organization is doing</a:t>
            </a:r>
          </a:p>
          <a:p>
            <a:pPr lvl="1"/>
            <a:r>
              <a:rPr lang="en-US" dirty="0" smtClean="0"/>
              <a:t>Organization highlights</a:t>
            </a:r>
          </a:p>
          <a:p>
            <a:pPr lvl="1"/>
            <a:r>
              <a:rPr lang="en-US" dirty="0" smtClean="0"/>
              <a:t>Organization pictures</a:t>
            </a:r>
          </a:p>
          <a:p>
            <a:pPr lvl="2"/>
            <a:r>
              <a:rPr lang="en-US" dirty="0" smtClean="0"/>
              <a:t>Events</a:t>
            </a:r>
          </a:p>
          <a:p>
            <a:pPr lvl="2"/>
            <a:r>
              <a:rPr lang="en-US" dirty="0" smtClean="0"/>
              <a:t>Meetings</a:t>
            </a:r>
          </a:p>
          <a:p>
            <a:r>
              <a:rPr lang="en-US" dirty="0" smtClean="0"/>
              <a:t>Restarting the newsletter...encourage organizations to submit highlights, events, and personal stories (i.e. what have they learned in their organization)</a:t>
            </a:r>
          </a:p>
          <a:p>
            <a:pPr lvl="1"/>
            <a:r>
              <a:rPr lang="en-US" dirty="0" smtClean="0"/>
              <a:t>If we don’t have material, the newsletter will cease</a:t>
            </a:r>
          </a:p>
        </p:txBody>
      </p:sp>
    </p:spTree>
    <p:extLst>
      <p:ext uri="{BB962C8B-B14F-4D97-AF65-F5344CB8AC3E}">
        <p14:creationId xmlns:p14="http://schemas.microsoft.com/office/powerpoint/2010/main" val="354300461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late">
  <a:themeElements>
    <a:clrScheme name="Custom 112">
      <a:dk1>
        <a:sysClr val="windowText" lastClr="000000"/>
      </a:dk1>
      <a:lt1>
        <a:sysClr val="window" lastClr="FFFFFF"/>
      </a:lt1>
      <a:dk2>
        <a:srgbClr val="0E5580"/>
      </a:dk2>
      <a:lt2>
        <a:srgbClr val="EBEBEB"/>
      </a:lt2>
      <a:accent1>
        <a:srgbClr val="0E5580"/>
      </a:accent1>
      <a:accent2>
        <a:srgbClr val="E6C133"/>
      </a:accent2>
      <a:accent3>
        <a:srgbClr val="EF7A24"/>
      </a:accent3>
      <a:accent4>
        <a:srgbClr val="5AA0F5"/>
      </a:accent4>
      <a:accent5>
        <a:srgbClr val="75CEEC"/>
      </a:accent5>
      <a:accent6>
        <a:srgbClr val="65D6A0"/>
      </a:accent6>
      <a:hlink>
        <a:srgbClr val="C4E46E"/>
      </a:hlink>
      <a:folHlink>
        <a:srgbClr val="BDE0FB"/>
      </a:folHlink>
    </a:clrScheme>
    <a:fontScheme name="Slate">
      <a:majorFont>
        <a:latin typeface="Calisto MT" panose="02040603050505030304"/>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alisto MT" panose="02040603050505030304"/>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late">
      <a:fillStyleLst>
        <a:solidFill>
          <a:schemeClr val="phClr"/>
        </a:solidFill>
        <a:gradFill rotWithShape="1">
          <a:gsLst>
            <a:gs pos="0">
              <a:schemeClr val="phClr">
                <a:tint val="60000"/>
                <a:lumMod val="110000"/>
              </a:schemeClr>
            </a:gs>
            <a:gs pos="100000">
              <a:schemeClr val="phClr">
                <a:tint val="88000"/>
              </a:schemeClr>
            </a:gs>
          </a:gsLst>
          <a:lin ang="5400000" scaled="0"/>
        </a:gradFill>
        <a:gradFill rotWithShape="1">
          <a:gsLst>
            <a:gs pos="0">
              <a:schemeClr val="phClr">
                <a:tint val="96000"/>
                <a:lumMod val="104000"/>
              </a:schemeClr>
            </a:gs>
            <a:gs pos="100000">
              <a:schemeClr val="phClr">
                <a:shade val="90000"/>
                <a:lumMod val="90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63500" dist="25400" dir="5400000" rotWithShape="0">
              <a:srgbClr val="000000">
                <a:alpha val="60000"/>
              </a:srgbClr>
            </a:outerShdw>
          </a:effectLst>
        </a:effectStyle>
        <a:effectStyle>
          <a:effectLst>
            <a:outerShdw blurRad="76200" dist="38100" dir="5400000" rotWithShape="0">
              <a:srgbClr val="000000">
                <a:alpha val="75000"/>
              </a:srgbClr>
            </a:outerShdw>
          </a:effectLst>
          <a:scene3d>
            <a:camera prst="orthographicFront">
              <a:rot lat="0" lon="0" rev="0"/>
            </a:camera>
            <a:lightRig rig="threePt" dir="t">
              <a:rot lat="0" lon="0" rev="1200000"/>
            </a:lightRig>
          </a:scene3d>
          <a:sp3d>
            <a:bevelT w="63500" h="25400" prst="hardEdge"/>
          </a:sp3d>
        </a:effectStyle>
      </a:effectStyleLst>
      <a:bgFillStyleLst>
        <a:solidFill>
          <a:schemeClr val="phClr"/>
        </a:solidFill>
        <a:solidFill>
          <a:schemeClr val="phClr"/>
        </a:solidFill>
        <a:blipFill rotWithShape="1">
          <a:blip xmlns:r="http://schemas.openxmlformats.org/officeDocument/2006/relationships" r:embed="rId1">
            <a:duotone>
              <a:schemeClr val="phClr">
                <a:shade val="80000"/>
                <a:lumMod val="80000"/>
              </a:schemeClr>
              <a:schemeClr val="phClr">
                <a:tint val="98000"/>
              </a:schemeClr>
            </a:duotone>
          </a:blip>
          <a:stretch/>
        </a:blipFill>
      </a:bgFillStyleLst>
    </a:fmtScheme>
  </a:themeElements>
  <a:objectDefaults/>
  <a:extraClrSchemeLst/>
  <a:extLst>
    <a:ext uri="{05A4C25C-085E-4340-85A3-A5531E510DB2}">
      <thm15:themeFamily xmlns:thm15="http://schemas.microsoft.com/office/thememl/2012/main" name="Slate" id="{C3F70B94-7CE9-428E-ADC1-3269CC2C3385}" vid="{3F2DE9A5-64E6-437C-A389-CC4477E817E8}"/>
    </a:ext>
  </a:extLst>
</a:theme>
</file>

<file path=docProps/app.xml><?xml version="1.0" encoding="utf-8"?>
<Properties xmlns="http://schemas.openxmlformats.org/officeDocument/2006/extended-properties" xmlns:vt="http://schemas.openxmlformats.org/officeDocument/2006/docPropsVTypes">
  <Template>Slate</Template>
  <TotalTime>255</TotalTime>
  <Words>1027</Words>
  <Application>Microsoft Office PowerPoint</Application>
  <PresentationFormat>Widescreen</PresentationFormat>
  <Paragraphs>125</Paragraphs>
  <Slides>15</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15</vt:i4>
      </vt:variant>
    </vt:vector>
  </HeadingPairs>
  <TitlesOfParts>
    <vt:vector size="22" baseType="lpstr">
      <vt:lpstr>Arial</vt:lpstr>
      <vt:lpstr>Calisto MT</vt:lpstr>
      <vt:lpstr>Century Gothic</vt:lpstr>
      <vt:lpstr>Times New Roman</vt:lpstr>
      <vt:lpstr>Trebuchet MS</vt:lpstr>
      <vt:lpstr>Wingdings 2</vt:lpstr>
      <vt:lpstr>Slate</vt:lpstr>
      <vt:lpstr>Student Organization Advisor Training</vt:lpstr>
      <vt:lpstr>Victim Outreach Coordinator – Elisbet Martinez</vt:lpstr>
      <vt:lpstr>Role of an advisor</vt:lpstr>
      <vt:lpstr>What is Risk Management?</vt:lpstr>
      <vt:lpstr>Methods to Manage Risk</vt:lpstr>
      <vt:lpstr>Why is Risk Management Important?</vt:lpstr>
      <vt:lpstr>Advisor’s Personal Liability</vt:lpstr>
      <vt:lpstr>Advisor Risk Management</vt:lpstr>
      <vt:lpstr>What Can You Do?</vt:lpstr>
      <vt:lpstr>What Can You Do? Plan...</vt:lpstr>
      <vt:lpstr>Event Planning</vt:lpstr>
      <vt:lpstr>Funding</vt:lpstr>
      <vt:lpstr>Important Dates and Information</vt:lpstr>
      <vt:lpstr>New For This Year</vt:lpstr>
      <vt:lpstr>“New” For This Year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Student Organization Advisor Training</dc:title>
  <dc:creator>Jeremy Sippel</dc:creator>
  <cp:lastModifiedBy>Jeremy Sippel</cp:lastModifiedBy>
  <cp:revision>17</cp:revision>
  <dcterms:created xsi:type="dcterms:W3CDTF">2020-08-26T14:27:43Z</dcterms:created>
  <dcterms:modified xsi:type="dcterms:W3CDTF">2020-09-15T16:21:39Z</dcterms:modified>
</cp:coreProperties>
</file>