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69" r:id="rId2"/>
    <p:sldId id="270" r:id="rId3"/>
    <p:sldId id="272" r:id="rId4"/>
    <p:sldId id="273" r:id="rId5"/>
    <p:sldId id="274" r:id="rId6"/>
    <p:sldId id="275" r:id="rId7"/>
    <p:sldId id="256" r:id="rId8"/>
    <p:sldId id="271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>
        <p:scale>
          <a:sx n="70" d="100"/>
          <a:sy n="70" d="100"/>
        </p:scale>
        <p:origin x="4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tereybayaquarium.org/animals/live-cams/sea-otter-cam/" TargetMode="External"/><Relationship Id="rId2" Type="http://schemas.openxmlformats.org/officeDocument/2006/relationships/hyperlink" Target="https://zoo.sandiegozoo.org/cams/koala-ca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tsandculture.google.com/partner/the-metropolitan-museum-of-art" TargetMode="External"/><Relationship Id="rId4" Type="http://schemas.openxmlformats.org/officeDocument/2006/relationships/hyperlink" Target="https://footballbythenumbers.discoveryeducation.com/virtual-field-tri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Organization updates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057275"/>
            <a:ext cx="10475595" cy="552640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Events/Student meetings</a:t>
            </a:r>
          </a:p>
          <a:p>
            <a:pPr lvl="1"/>
            <a:r>
              <a:rPr lang="en-US" sz="2000" dirty="0" smtClean="0"/>
              <a:t>Canceled until further notice</a:t>
            </a:r>
          </a:p>
          <a:p>
            <a:r>
              <a:rPr lang="en-US" sz="2400" dirty="0" smtClean="0"/>
              <a:t>SOAC postponed </a:t>
            </a:r>
            <a:r>
              <a:rPr lang="en-US" sz="2400" dirty="0" smtClean="0"/>
              <a:t>until</a:t>
            </a:r>
            <a:r>
              <a:rPr lang="en-US" sz="2400" dirty="0" smtClean="0"/>
              <a:t> </a:t>
            </a:r>
            <a:r>
              <a:rPr lang="en-US" sz="2400" dirty="0" smtClean="0"/>
              <a:t>further notice</a:t>
            </a:r>
          </a:p>
          <a:p>
            <a:pPr lvl="1"/>
            <a:r>
              <a:rPr lang="en-US" sz="2000" dirty="0" smtClean="0"/>
              <a:t>Expense reports may be turned in via </a:t>
            </a:r>
            <a:r>
              <a:rPr lang="en-US" sz="2000" dirty="0" err="1" smtClean="0"/>
              <a:t>ManeSync</a:t>
            </a:r>
            <a:endParaRPr lang="en-US" sz="2000" dirty="0" smtClean="0"/>
          </a:p>
          <a:p>
            <a:r>
              <a:rPr lang="en-US" sz="2400" dirty="0" smtClean="0"/>
              <a:t>Starting Monday, </a:t>
            </a:r>
            <a:r>
              <a:rPr lang="en-US" sz="2400" dirty="0" smtClean="0"/>
              <a:t>Jeremy </a:t>
            </a:r>
            <a:r>
              <a:rPr lang="en-US" sz="2400" dirty="0" smtClean="0"/>
              <a:t>will be working out of home. </a:t>
            </a:r>
            <a:endParaRPr lang="en-US" sz="2400" dirty="0" smtClean="0"/>
          </a:p>
          <a:p>
            <a:pPr lvl="1"/>
            <a:r>
              <a:rPr lang="en-US" sz="2200" dirty="0" smtClean="0"/>
              <a:t>Available over Zoom</a:t>
            </a:r>
            <a:endParaRPr lang="en-US" sz="2200" dirty="0" smtClean="0"/>
          </a:p>
          <a:p>
            <a:r>
              <a:rPr lang="en-US" sz="2400" dirty="0" smtClean="0"/>
              <a:t>Student Org Awards Nominations are OPEN ONLINE on </a:t>
            </a:r>
            <a:r>
              <a:rPr lang="en-US" sz="2400" dirty="0" err="1" smtClean="0"/>
              <a:t>ManeSync</a:t>
            </a:r>
            <a:endParaRPr lang="en-US" sz="2400" dirty="0" smtClean="0"/>
          </a:p>
          <a:p>
            <a:pPr lvl="1"/>
            <a:r>
              <a:rPr lang="en-US" sz="2000" dirty="0" smtClean="0"/>
              <a:t>Open till April 10</a:t>
            </a:r>
          </a:p>
          <a:p>
            <a:r>
              <a:rPr lang="en-US" sz="2400" dirty="0" smtClean="0"/>
              <a:t>Student Organization Awards Banquet will be virtual</a:t>
            </a:r>
          </a:p>
          <a:p>
            <a:r>
              <a:rPr lang="en-US" sz="2400" dirty="0" smtClean="0"/>
              <a:t>Trainings and workshops will all move to virtual</a:t>
            </a:r>
          </a:p>
          <a:p>
            <a:pPr lvl="1"/>
            <a:r>
              <a:rPr lang="en-US" sz="2000" dirty="0" smtClean="0"/>
              <a:t>Will be a Student Organization Presidents Meeting next week Monday at 6pm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Virtual Engaging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4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Continue to engage...virtually</a:t>
            </a:r>
          </a:p>
          <a:p>
            <a:r>
              <a:rPr lang="en-US" dirty="0" smtClean="0"/>
              <a:t>Interaction, Conversation, and Connection are critical to students </a:t>
            </a:r>
            <a:endParaRPr lang="en-US" dirty="0" smtClean="0"/>
          </a:p>
          <a:p>
            <a:r>
              <a:rPr lang="en-US" dirty="0" smtClean="0"/>
              <a:t>Meetings</a:t>
            </a:r>
          </a:p>
          <a:p>
            <a:pPr lvl="1"/>
            <a:r>
              <a:rPr lang="en-US" dirty="0" smtClean="0"/>
              <a:t>Continue to meet if possible, a routine helps students mentally</a:t>
            </a:r>
            <a:endParaRPr lang="en-US" dirty="0" smtClean="0"/>
          </a:p>
          <a:p>
            <a:pPr lvl="1"/>
            <a:r>
              <a:rPr lang="en-US" dirty="0" smtClean="0"/>
              <a:t>Commerce will eventually have full Zoom service (unlimited minutes </a:t>
            </a:r>
            <a:r>
              <a:rPr lang="en-US" dirty="0" smtClean="0"/>
              <a:t>for meetings)</a:t>
            </a:r>
            <a:endParaRPr lang="en-US" dirty="0" smtClean="0"/>
          </a:p>
          <a:p>
            <a:pPr lvl="1"/>
            <a:r>
              <a:rPr lang="en-US" dirty="0" smtClean="0"/>
              <a:t>Google Hangout connects with student </a:t>
            </a:r>
            <a:r>
              <a:rPr lang="en-US" dirty="0" err="1" smtClean="0"/>
              <a:t>leomails</a:t>
            </a:r>
            <a:endParaRPr lang="en-US" dirty="0" smtClean="0"/>
          </a:p>
          <a:p>
            <a:r>
              <a:rPr lang="en-US" dirty="0" smtClean="0"/>
              <a:t>Business can take a backseat (still in the car and needed), </a:t>
            </a:r>
            <a:r>
              <a:rPr lang="en-US" dirty="0" smtClean="0"/>
              <a:t>but focus </a:t>
            </a:r>
            <a:r>
              <a:rPr lang="en-US" dirty="0" smtClean="0"/>
              <a:t>more </a:t>
            </a:r>
            <a:r>
              <a:rPr lang="en-US" dirty="0" smtClean="0"/>
              <a:t>on social/fun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625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880" y="443484"/>
            <a:ext cx="7254240" cy="918972"/>
          </a:xfrm>
        </p:spPr>
        <p:txBody>
          <a:bodyPr/>
          <a:lstStyle/>
          <a:p>
            <a:r>
              <a:rPr lang="en-US" dirty="0" smtClean="0"/>
              <a:t>Example Virtual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1288" y="1792224"/>
            <a:ext cx="9384792" cy="470001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Check </a:t>
            </a:r>
            <a:r>
              <a:rPr lang="en-US" dirty="0"/>
              <a:t>out Virtual Field Trips and converse about topics</a:t>
            </a:r>
          </a:p>
          <a:p>
            <a:pPr lvl="2"/>
            <a:r>
              <a:rPr lang="en-US" dirty="0">
                <a:hlinkClick r:id="rId2"/>
              </a:rPr>
              <a:t>https://zoo.sandiegozoo.org/cams/koala-cam</a:t>
            </a:r>
            <a:r>
              <a:rPr lang="en-US" dirty="0"/>
              <a:t> Koala Bear cam from San Diego Zoo</a:t>
            </a:r>
          </a:p>
          <a:p>
            <a:pPr lvl="2"/>
            <a:r>
              <a:rPr lang="en-US" dirty="0">
                <a:hlinkClick r:id="rId3"/>
              </a:rPr>
              <a:t>https://www.montereybayaquarium.org/animals/live-cams/sea-otter-cam/</a:t>
            </a:r>
            <a:r>
              <a:rPr lang="en-US" dirty="0"/>
              <a:t> Sea Otters from Monterey Bay Aquarium</a:t>
            </a:r>
          </a:p>
          <a:p>
            <a:pPr lvl="2"/>
            <a:r>
              <a:rPr lang="en-US" dirty="0">
                <a:hlinkClick r:id="rId4"/>
              </a:rPr>
              <a:t>https://footballbythenumbers.discoveryeducation.com/virtual-field-trip</a:t>
            </a:r>
            <a:r>
              <a:rPr lang="en-US" dirty="0"/>
              <a:t> Madden Football through Discovery </a:t>
            </a:r>
            <a:r>
              <a:rPr lang="en-US" dirty="0" smtClean="0"/>
              <a:t>Education</a:t>
            </a:r>
          </a:p>
          <a:p>
            <a:pPr lvl="2"/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artsandculture.google.com/partner/the-metropolitan-museum-of-art</a:t>
            </a:r>
            <a:r>
              <a:rPr lang="en-US" dirty="0" smtClean="0"/>
              <a:t> Metropolitan Museum of Art </a:t>
            </a:r>
            <a:endParaRPr lang="en-US" dirty="0"/>
          </a:p>
          <a:p>
            <a:r>
              <a:rPr lang="en-US" dirty="0" smtClean="0"/>
              <a:t>Awards Banquet</a:t>
            </a:r>
          </a:p>
          <a:p>
            <a:pPr lvl="2"/>
            <a:r>
              <a:rPr lang="en-US" dirty="0" smtClean="0"/>
              <a:t>Host/Student MC</a:t>
            </a:r>
          </a:p>
          <a:p>
            <a:pPr lvl="2"/>
            <a:r>
              <a:rPr lang="en-US" dirty="0" smtClean="0"/>
              <a:t>Students nominate for categories (you can use a </a:t>
            </a:r>
            <a:r>
              <a:rPr lang="en-US" dirty="0" err="1" smtClean="0"/>
              <a:t>ManeSync</a:t>
            </a:r>
            <a:r>
              <a:rPr lang="en-US" dirty="0" smtClean="0"/>
              <a:t> form)</a:t>
            </a:r>
          </a:p>
          <a:p>
            <a:r>
              <a:rPr lang="en-US" dirty="0" smtClean="0"/>
              <a:t>Virtual </a:t>
            </a:r>
            <a:r>
              <a:rPr lang="en-US" dirty="0" smtClean="0"/>
              <a:t>Karaoke on virtual system</a:t>
            </a:r>
            <a:endParaRPr lang="en-US" dirty="0" smtClean="0"/>
          </a:p>
          <a:p>
            <a:pPr lvl="2"/>
            <a:r>
              <a:rPr lang="en-US" dirty="0" err="1" smtClean="0"/>
              <a:t>Youtube</a:t>
            </a:r>
            <a:endParaRPr lang="en-US" dirty="0" smtClean="0"/>
          </a:p>
          <a:p>
            <a:r>
              <a:rPr lang="en-US" dirty="0" smtClean="0"/>
              <a:t>Watch parties</a:t>
            </a:r>
          </a:p>
          <a:p>
            <a:pPr lvl="1"/>
            <a:r>
              <a:rPr lang="en-US" dirty="0" smtClean="0"/>
              <a:t>Online concerts on Instagram (March 23</a:t>
            </a:r>
            <a:r>
              <a:rPr lang="en-US" baseline="30000" dirty="0" smtClean="0"/>
              <a:t>rd</a:t>
            </a:r>
            <a:r>
              <a:rPr lang="en-US" dirty="0" smtClean="0"/>
              <a:t>, Garth Brooks, today Ultra Music Festival, Erykah Badu</a:t>
            </a:r>
          </a:p>
          <a:p>
            <a:r>
              <a:rPr lang="en-US" dirty="0" smtClean="0"/>
              <a:t>Create a collaborative </a:t>
            </a:r>
            <a:r>
              <a:rPr lang="en-US" dirty="0" smtClean="0"/>
              <a:t>playlist to get through this time</a:t>
            </a:r>
            <a:endParaRPr lang="en-US" dirty="0" smtClean="0"/>
          </a:p>
          <a:p>
            <a:r>
              <a:rPr lang="en-US" dirty="0" smtClean="0"/>
              <a:t>MTV </a:t>
            </a:r>
            <a:r>
              <a:rPr lang="en-US" dirty="0" smtClean="0"/>
              <a:t>Cribs – Student show and tell</a:t>
            </a:r>
            <a:endParaRPr lang="en-US" dirty="0" smtClean="0"/>
          </a:p>
          <a:p>
            <a:r>
              <a:rPr lang="en-US" dirty="0" smtClean="0"/>
              <a:t>eSports</a:t>
            </a:r>
            <a:endParaRPr lang="en-US" dirty="0" smtClean="0"/>
          </a:p>
          <a:p>
            <a:r>
              <a:rPr lang="en-US" dirty="0" smtClean="0"/>
              <a:t>Cooking </a:t>
            </a:r>
            <a:r>
              <a:rPr lang="en-US" dirty="0" smtClean="0"/>
              <a:t>demos/virtual </a:t>
            </a:r>
            <a:r>
              <a:rPr lang="en-US" dirty="0" err="1" smtClean="0"/>
              <a:t>adulting</a:t>
            </a:r>
            <a:r>
              <a:rPr lang="en-US" dirty="0" smtClean="0"/>
              <a:t> 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1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Systems You can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Zoom (Basic currently only allows for 40 minutes if more than 3 people on the call, if less than 3 people than unlimited)</a:t>
            </a:r>
            <a:endParaRPr lang="en-US" dirty="0" smtClean="0"/>
          </a:p>
          <a:p>
            <a:r>
              <a:rPr lang="en-US" dirty="0" err="1" smtClean="0"/>
              <a:t>TeamLink</a:t>
            </a:r>
            <a:r>
              <a:rPr lang="en-US" dirty="0" smtClean="0"/>
              <a:t> app</a:t>
            </a:r>
            <a:endParaRPr lang="en-US" dirty="0" smtClean="0"/>
          </a:p>
          <a:p>
            <a:r>
              <a:rPr lang="en-US" dirty="0" smtClean="0"/>
              <a:t>Discord (typically for gamers)</a:t>
            </a:r>
          </a:p>
          <a:p>
            <a:r>
              <a:rPr lang="en-US" dirty="0" smtClean="0"/>
              <a:t>Twitch</a:t>
            </a:r>
          </a:p>
          <a:p>
            <a:pPr lvl="1"/>
            <a:r>
              <a:rPr lang="en-US" dirty="0" smtClean="0"/>
              <a:t>Live streaming</a:t>
            </a:r>
          </a:p>
          <a:p>
            <a:r>
              <a:rPr lang="en-US" dirty="0" smtClean="0"/>
              <a:t>Depending on phone, can do video calls with multiple people</a:t>
            </a:r>
          </a:p>
          <a:p>
            <a:r>
              <a:rPr lang="en-US" dirty="0" smtClean="0"/>
              <a:t>Social medias</a:t>
            </a:r>
          </a:p>
          <a:p>
            <a:pPr lvl="1"/>
            <a:r>
              <a:rPr lang="en-US" dirty="0" smtClean="0"/>
              <a:t>Facebook does have webcam capability</a:t>
            </a:r>
          </a:p>
          <a:p>
            <a:pPr lvl="1"/>
            <a:r>
              <a:rPr lang="en-US" dirty="0" smtClean="0"/>
              <a:t>Instagram Live</a:t>
            </a:r>
          </a:p>
          <a:p>
            <a:pPr lvl="1"/>
            <a:r>
              <a:rPr lang="en-US" dirty="0" smtClean="0"/>
              <a:t>Periscope live </a:t>
            </a:r>
            <a:r>
              <a:rPr lang="en-US" dirty="0" smtClean="0"/>
              <a:t>streaming</a:t>
            </a:r>
          </a:p>
          <a:p>
            <a:r>
              <a:rPr lang="en-US" dirty="0" smtClean="0"/>
              <a:t>Skype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2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 Organizational stages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Jeremy Sippel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Assistant Director, SGA and Student Organizations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9080" y="3685032"/>
            <a:ext cx="7781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Adapted from the University of Wisconsin-Milwaukee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8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4 stages of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Forming</a:t>
            </a:r>
          </a:p>
          <a:p>
            <a:r>
              <a:rPr lang="en-US" dirty="0" smtClean="0"/>
              <a:t>Norming</a:t>
            </a:r>
          </a:p>
          <a:p>
            <a:r>
              <a:rPr lang="en-US" dirty="0" smtClean="0"/>
              <a:t>Storming</a:t>
            </a:r>
          </a:p>
          <a:p>
            <a:r>
              <a:rPr lang="en-US" dirty="0" smtClean="0"/>
              <a:t>Performing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7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1: Forming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Members determine place and fit</a:t>
            </a:r>
          </a:p>
          <a:p>
            <a:pPr lvl="1"/>
            <a:r>
              <a:rPr lang="en-US" dirty="0" smtClean="0"/>
              <a:t>“testing the waters” </a:t>
            </a:r>
            <a:r>
              <a:rPr lang="en-US" dirty="0" smtClean="0"/>
              <a:t>process, trying to find what organization best fits their needs</a:t>
            </a:r>
            <a:endParaRPr lang="en-US" dirty="0" smtClean="0"/>
          </a:p>
          <a:p>
            <a:r>
              <a:rPr lang="en-US" dirty="0" smtClean="0"/>
              <a:t>Everybody is getting along</a:t>
            </a:r>
          </a:p>
          <a:p>
            <a:r>
              <a:rPr lang="en-US" dirty="0" smtClean="0"/>
              <a:t>Decisions made with no questions </a:t>
            </a:r>
            <a:r>
              <a:rPr lang="en-US" dirty="0" smtClean="0"/>
              <a:t>asked</a:t>
            </a:r>
          </a:p>
          <a:p>
            <a:pPr lvl="1"/>
            <a:r>
              <a:rPr lang="en-US" dirty="0" smtClean="0"/>
              <a:t>Just trying to get the organization started and doing anything/everything</a:t>
            </a:r>
            <a:endParaRPr lang="en-US" dirty="0" smtClean="0"/>
          </a:p>
          <a:p>
            <a:r>
              <a:rPr lang="en-US" dirty="0" smtClean="0"/>
              <a:t>Development of </a:t>
            </a:r>
            <a:r>
              <a:rPr lang="en-US" dirty="0" smtClean="0"/>
              <a:t>rapport</a:t>
            </a:r>
          </a:p>
          <a:p>
            <a:pPr lvl="1"/>
            <a:r>
              <a:rPr lang="en-US" dirty="0" smtClean="0"/>
              <a:t>People start to know the organization exists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57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1: Forming For advisors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opportunity for training and </a:t>
            </a:r>
            <a:r>
              <a:rPr lang="en-US" dirty="0" smtClean="0"/>
              <a:t>development</a:t>
            </a:r>
          </a:p>
          <a:p>
            <a:pPr lvl="1"/>
            <a:r>
              <a:rPr lang="en-US" dirty="0" smtClean="0"/>
              <a:t>This is essential to help start to build student leaders in the organization.</a:t>
            </a:r>
            <a:endParaRPr lang="en-US" dirty="0" smtClean="0"/>
          </a:p>
          <a:p>
            <a:r>
              <a:rPr lang="en-US" dirty="0" smtClean="0"/>
              <a:t>Help identify </a:t>
            </a:r>
            <a:r>
              <a:rPr lang="en-US" dirty="0" smtClean="0"/>
              <a:t>expectations and goals</a:t>
            </a:r>
          </a:p>
          <a:p>
            <a:pPr lvl="1"/>
            <a:r>
              <a:rPr lang="en-US" dirty="0" smtClean="0"/>
              <a:t>Organizational (what does the organization want to accomplish, how will they accomplish their goal)</a:t>
            </a:r>
            <a:endParaRPr lang="en-US" dirty="0" smtClean="0"/>
          </a:p>
          <a:p>
            <a:pPr lvl="1"/>
            <a:r>
              <a:rPr lang="en-US" dirty="0" smtClean="0"/>
              <a:t>Members (what are individual members expected to do, what do members want to get out of this experience)</a:t>
            </a:r>
            <a:endParaRPr lang="en-US" dirty="0" smtClean="0"/>
          </a:p>
          <a:p>
            <a:r>
              <a:rPr lang="en-US" dirty="0" smtClean="0"/>
              <a:t>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3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2: Norming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Organization develops their identity</a:t>
            </a:r>
          </a:p>
          <a:p>
            <a:pPr lvl="1"/>
            <a:r>
              <a:rPr lang="en-US" dirty="0" smtClean="0"/>
              <a:t>Can be something like what the organization is know for</a:t>
            </a:r>
          </a:p>
          <a:p>
            <a:pPr lvl="1"/>
            <a:r>
              <a:rPr lang="en-US" dirty="0" smtClean="0"/>
              <a:t>Includes mission/purpose/vision</a:t>
            </a:r>
          </a:p>
          <a:p>
            <a:pPr lvl="1"/>
            <a:r>
              <a:rPr lang="en-US" dirty="0" smtClean="0"/>
              <a:t>“The Why” the organization exists</a:t>
            </a:r>
            <a:endParaRPr lang="en-US" dirty="0" smtClean="0"/>
          </a:p>
          <a:p>
            <a:r>
              <a:rPr lang="en-US" dirty="0" smtClean="0"/>
              <a:t>Determines what is acceptable and what is </a:t>
            </a:r>
            <a:r>
              <a:rPr lang="en-US" dirty="0" smtClean="0"/>
              <a:t>not</a:t>
            </a:r>
          </a:p>
          <a:p>
            <a:pPr lvl="1"/>
            <a:r>
              <a:rPr lang="en-US" dirty="0" smtClean="0"/>
              <a:t>Includes behaviors of members</a:t>
            </a:r>
          </a:p>
          <a:p>
            <a:pPr lvl="1"/>
            <a:r>
              <a:rPr lang="en-US" dirty="0" smtClean="0"/>
              <a:t>Responsibilities Officers/Members</a:t>
            </a:r>
            <a:endParaRPr lang="en-US" dirty="0" smtClean="0"/>
          </a:p>
          <a:p>
            <a:r>
              <a:rPr lang="en-US" dirty="0" smtClean="0"/>
              <a:t>Confrontation </a:t>
            </a:r>
            <a:r>
              <a:rPr lang="en-US" dirty="0" smtClean="0"/>
              <a:t>occurs</a:t>
            </a:r>
          </a:p>
          <a:p>
            <a:pPr lvl="1"/>
            <a:r>
              <a:rPr lang="en-US" dirty="0" smtClean="0"/>
              <a:t>When disagreements arise from determining direction of organization, decisions on what is acceptable behavior or not.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2: Norming for Advisors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 </a:t>
            </a:r>
            <a:r>
              <a:rPr lang="en-US" dirty="0" smtClean="0"/>
              <a:t>needs help how to respond to </a:t>
            </a:r>
            <a:r>
              <a:rPr lang="en-US" dirty="0" smtClean="0"/>
              <a:t>conflict/Conflict Management</a:t>
            </a:r>
            <a:endParaRPr lang="en-US" dirty="0" smtClean="0"/>
          </a:p>
          <a:p>
            <a:r>
              <a:rPr lang="en-US" dirty="0" smtClean="0"/>
              <a:t>Assist in developing do’s and don’ts lists</a:t>
            </a:r>
          </a:p>
          <a:p>
            <a:r>
              <a:rPr lang="en-US" dirty="0" smtClean="0"/>
              <a:t>Support the </a:t>
            </a:r>
            <a:r>
              <a:rPr lang="en-US" dirty="0" smtClean="0"/>
              <a:t>identity, but remind about the purpose/mission/goals </a:t>
            </a:r>
            <a:endParaRPr lang="en-US" dirty="0" smtClean="0"/>
          </a:p>
          <a:p>
            <a:r>
              <a:rPr lang="en-US" dirty="0" smtClean="0"/>
              <a:t>Individualized member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9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3: 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Norms have been established</a:t>
            </a:r>
          </a:p>
          <a:p>
            <a:r>
              <a:rPr lang="en-US" dirty="0" smtClean="0"/>
              <a:t>There is a heightened </a:t>
            </a:r>
            <a:r>
              <a:rPr lang="en-US" dirty="0" smtClean="0"/>
              <a:t>level of emotion</a:t>
            </a:r>
          </a:p>
          <a:p>
            <a:pPr lvl="1"/>
            <a:r>
              <a:rPr lang="en-US" dirty="0" smtClean="0"/>
              <a:t>Disagreements can happen</a:t>
            </a:r>
            <a:endParaRPr lang="en-US" dirty="0" smtClean="0"/>
          </a:p>
          <a:p>
            <a:r>
              <a:rPr lang="en-US" dirty="0" smtClean="0"/>
              <a:t>Organization is putting on events, having meetings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36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3: Storming for Advisors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build rapport</a:t>
            </a:r>
          </a:p>
          <a:p>
            <a:pPr lvl="1"/>
            <a:r>
              <a:rPr lang="en-US" dirty="0" smtClean="0"/>
              <a:t>PR</a:t>
            </a:r>
          </a:p>
          <a:p>
            <a:r>
              <a:rPr lang="en-US" dirty="0" smtClean="0"/>
              <a:t>Conflict management</a:t>
            </a:r>
          </a:p>
          <a:p>
            <a:r>
              <a:rPr lang="en-US" dirty="0" smtClean="0"/>
              <a:t>Team-building is important in the continuation of student development</a:t>
            </a:r>
            <a:endParaRPr lang="en-US" dirty="0" smtClean="0"/>
          </a:p>
          <a:p>
            <a:r>
              <a:rPr lang="en-US" dirty="0" smtClean="0"/>
              <a:t>Recognize </a:t>
            </a:r>
            <a:r>
              <a:rPr lang="en-US" dirty="0" smtClean="0"/>
              <a:t>what is happening and </a:t>
            </a:r>
            <a:r>
              <a:rPr lang="en-US" dirty="0" smtClean="0"/>
              <a:t>responding appropriately</a:t>
            </a:r>
            <a:endParaRPr lang="en-US" dirty="0" smtClean="0"/>
          </a:p>
          <a:p>
            <a:r>
              <a:rPr lang="en-US" dirty="0" smtClean="0"/>
              <a:t>Help students continue focus </a:t>
            </a:r>
            <a:r>
              <a:rPr lang="en-US" dirty="0" smtClean="0"/>
              <a:t>on mission/goals</a:t>
            </a:r>
          </a:p>
        </p:txBody>
      </p:sp>
    </p:spTree>
    <p:extLst>
      <p:ext uri="{BB962C8B-B14F-4D97-AF65-F5344CB8AC3E}">
        <p14:creationId xmlns:p14="http://schemas.microsoft.com/office/powerpoint/2010/main" val="288579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4: Performing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 has overcome obstacles, learned </a:t>
            </a:r>
            <a:r>
              <a:rPr lang="en-US" dirty="0" smtClean="0"/>
              <a:t>lessons</a:t>
            </a:r>
          </a:p>
          <a:p>
            <a:r>
              <a:rPr lang="en-US" dirty="0" smtClean="0"/>
              <a:t>Has met </a:t>
            </a:r>
            <a:r>
              <a:rPr lang="en-US" dirty="0" smtClean="0"/>
              <a:t>the goals of the organization</a:t>
            </a:r>
          </a:p>
          <a:p>
            <a:r>
              <a:rPr lang="en-US" dirty="0" smtClean="0"/>
              <a:t>High achieving</a:t>
            </a:r>
            <a:endParaRPr lang="en-US" dirty="0" smtClean="0"/>
          </a:p>
          <a:p>
            <a:r>
              <a:rPr lang="en-US" dirty="0" smtClean="0"/>
              <a:t>Implementing successful </a:t>
            </a:r>
            <a:r>
              <a:rPr lang="en-US" dirty="0" smtClean="0"/>
              <a:t>programming</a:t>
            </a:r>
          </a:p>
          <a:p>
            <a:r>
              <a:rPr lang="en-US" dirty="0" smtClean="0"/>
              <a:t>Students can become complacent since everything is going well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068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4: Performing For Advisors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setting expectations and goals</a:t>
            </a:r>
          </a:p>
          <a:p>
            <a:r>
              <a:rPr lang="en-US" dirty="0" smtClean="0"/>
              <a:t>Continue development</a:t>
            </a:r>
          </a:p>
          <a:p>
            <a:r>
              <a:rPr lang="en-US" dirty="0" smtClean="0"/>
              <a:t>If complacent, challenge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7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Organizations can go backwards</a:t>
            </a:r>
          </a:p>
          <a:p>
            <a:pPr lvl="1"/>
            <a:r>
              <a:rPr lang="en-US" dirty="0" smtClean="0"/>
              <a:t>If there is a change (for example, new leaders)</a:t>
            </a:r>
            <a:endParaRPr lang="en-US" dirty="0" smtClean="0"/>
          </a:p>
          <a:p>
            <a:r>
              <a:rPr lang="en-US" dirty="0" smtClean="0"/>
              <a:t>Advisor style may need to change depending on stage</a:t>
            </a:r>
          </a:p>
          <a:p>
            <a:r>
              <a:rPr lang="en-US" dirty="0" smtClean="0"/>
              <a:t>There may be an overlap </a:t>
            </a:r>
            <a:r>
              <a:rPr lang="en-US" dirty="0" smtClean="0"/>
              <a:t>of stages or quick transition</a:t>
            </a:r>
          </a:p>
          <a:p>
            <a:r>
              <a:rPr lang="en-US" dirty="0" smtClean="0"/>
              <a:t>There is no set </a:t>
            </a:r>
            <a:r>
              <a:rPr lang="en-US" dirty="0" smtClean="0"/>
              <a:t>time </a:t>
            </a:r>
            <a:r>
              <a:rPr lang="en-US" dirty="0" smtClean="0"/>
              <a:t>limit for each stage.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38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Advising with Stage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advisor is not intrusive, but rather supportive</a:t>
            </a:r>
            <a:endParaRPr lang="en-US" dirty="0" smtClean="0"/>
          </a:p>
          <a:p>
            <a:pPr lvl="1"/>
            <a:r>
              <a:rPr lang="en-US" dirty="0" smtClean="0"/>
              <a:t>Not hands off, not hands on</a:t>
            </a:r>
          </a:p>
          <a:p>
            <a:r>
              <a:rPr lang="en-US" dirty="0" smtClean="0"/>
              <a:t>Advisor may be a guiding principle, but is not the rule of law.</a:t>
            </a:r>
            <a:endParaRPr lang="en-US" dirty="0" smtClean="0"/>
          </a:p>
          <a:p>
            <a:r>
              <a:rPr lang="en-US" dirty="0" smtClean="0"/>
              <a:t>Advising focuses on the support and development of the student.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4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1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474</TotalTime>
  <Words>770</Words>
  <Application>Microsoft Office PowerPoint</Application>
  <PresentationFormat>Widescreen</PresentationFormat>
  <Paragraphs>123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Gill Sans MT</vt:lpstr>
      <vt:lpstr>Parcel</vt:lpstr>
      <vt:lpstr>Student Organization updates</vt:lpstr>
      <vt:lpstr>PowerPoint Presentation</vt:lpstr>
      <vt:lpstr>Virtual Engaging</vt:lpstr>
      <vt:lpstr>Best Practices</vt:lpstr>
      <vt:lpstr>Example Virtual Activities</vt:lpstr>
      <vt:lpstr>Systems You can Use</vt:lpstr>
      <vt:lpstr>4 Organizational stages</vt:lpstr>
      <vt:lpstr>The 4 stages of Organizations</vt:lpstr>
      <vt:lpstr>Stage 1: Forming</vt:lpstr>
      <vt:lpstr>Stage 1: Forming For advisors</vt:lpstr>
      <vt:lpstr>Stage 2: Norming</vt:lpstr>
      <vt:lpstr>Stage 2: Norming for Advisors</vt:lpstr>
      <vt:lpstr>Stage 3: Storming</vt:lpstr>
      <vt:lpstr>Stage 3: Storming for Advisors</vt:lpstr>
      <vt:lpstr>Stage 4: Performing</vt:lpstr>
      <vt:lpstr>Stage 4: Performing For Advisors</vt:lpstr>
      <vt:lpstr>Stage process</vt:lpstr>
      <vt:lpstr>Advising with Stage model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Organizational stages</dc:title>
  <dc:creator>Jeremy Sippel</dc:creator>
  <cp:lastModifiedBy>Jeremy Sippel</cp:lastModifiedBy>
  <cp:revision>22</cp:revision>
  <dcterms:created xsi:type="dcterms:W3CDTF">2020-03-04T14:29:38Z</dcterms:created>
  <dcterms:modified xsi:type="dcterms:W3CDTF">2020-03-20T18:21:03Z</dcterms:modified>
</cp:coreProperties>
</file>