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1" r:id="rId5"/>
    <p:sldId id="283" r:id="rId6"/>
    <p:sldId id="284" r:id="rId7"/>
    <p:sldId id="285" r:id="rId8"/>
    <p:sldId id="286" r:id="rId9"/>
    <p:sldId id="287" r:id="rId10"/>
    <p:sldId id="288" r:id="rId11"/>
    <p:sldId id="289" r:id="rId12"/>
    <p:sldId id="290" r:id="rId13"/>
    <p:sldId id="291" r:id="rId14"/>
    <p:sldId id="292" r:id="rId15"/>
    <p:sldId id="293" r:id="rId16"/>
    <p:sldId id="294" r:id="rId17"/>
    <p:sldId id="295" r:id="rId18"/>
    <p:sldId id="296" r:id="rId19"/>
    <p:sldId id="297" r:id="rId20"/>
    <p:sldId id="298" r:id="rId21"/>
    <p:sldId id="300" r:id="rId22"/>
    <p:sldId id="299" r:id="rId23"/>
    <p:sldId id="301" r:id="rId24"/>
    <p:sldId id="302" r:id="rId25"/>
    <p:sldId id="303" r:id="rId26"/>
    <p:sldId id="304" r:id="rId27"/>
    <p:sldId id="305" r:id="rId28"/>
    <p:sldId id="306" r:id="rId29"/>
    <p:sldId id="307" r:id="rId30"/>
    <p:sldId id="308" r:id="rId31"/>
    <p:sldId id="309" r:id="rId32"/>
    <p:sldId id="310" r:id="rId33"/>
    <p:sldId id="282" r:id="rId34"/>
    <p:sldId id="265" r:id="rId35"/>
  </p:sldIdLst>
  <p:sldSz cx="9144000" cy="6858000" type="screen4x3"/>
  <p:notesSz cx="6858000" cy="9144000"/>
  <p:custDataLst>
    <p:tags r:id="rId3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B48A"/>
    <a:srgbClr val="AA9F6A"/>
    <a:srgbClr val="BC8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1188" y="10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DA6ADB0-437E-44A6-BA61-FAC7C6C3F374}"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4044317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A6ADB0-437E-44A6-BA61-FAC7C6C3F374}"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741860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6ADB0-437E-44A6-BA61-FAC7C6C3F374}"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2970858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DA6ADB0-437E-44A6-BA61-FAC7C6C3F374}" type="datetimeFigureOut">
              <a:rPr lang="en-US" smtClean="0"/>
              <a:t>9/6/2019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2930279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DA6ADB0-437E-44A6-BA61-FAC7C6C3F374}" type="datetimeFigureOut">
              <a:rPr lang="en-US" smtClean="0"/>
              <a:t>9/6/2019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12704355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DA6ADB0-437E-44A6-BA61-FAC7C6C3F374}" type="datetimeFigureOut">
              <a:rPr lang="en-US" smtClean="0"/>
              <a:t>9/6/2019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2988050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6ADB0-437E-44A6-BA61-FAC7C6C3F374}" type="datetimeFigureOut">
              <a:rPr lang="en-US" smtClean="0"/>
              <a:t>9/6/2019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2872990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6ADB0-437E-44A6-BA61-FAC7C6C3F374}" type="datetimeFigureOut">
              <a:rPr lang="en-US" smtClean="0"/>
              <a:t>9/6/2019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2607586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6ADB0-437E-44A6-BA61-FAC7C6C3F374}" type="datetimeFigureOut">
              <a:rPr lang="en-US" smtClean="0"/>
              <a:t>9/6/2019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4146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A6ADB0-437E-44A6-BA61-FAC7C6C3F374}"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1516778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A6ADB0-437E-44A6-BA61-FAC7C6C3F374}" type="datetimeFigureOut">
              <a:rPr lang="en-US" smtClean="0"/>
              <a:t>9/6/2019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A473D-84AC-4CD4-BB62-4EDF1AF4686A}" type="slidenum">
              <a:rPr lang="en-US" smtClean="0"/>
              <a:t>‹#›</a:t>
            </a:fld>
            <a:endParaRPr lang="en-US"/>
          </a:p>
        </p:txBody>
      </p:sp>
    </p:spTree>
    <p:extLst>
      <p:ext uri="{BB962C8B-B14F-4D97-AF65-F5344CB8AC3E}">
        <p14:creationId xmlns:p14="http://schemas.microsoft.com/office/powerpoint/2010/main" val="1025324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6ADB0-437E-44A6-BA61-FAC7C6C3F374}" type="datetimeFigureOut">
              <a:rPr lang="en-US" smtClean="0"/>
              <a:t>9/6/2019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8A473D-84AC-4CD4-BB62-4EDF1AF4686A}" type="slidenum">
              <a:rPr lang="en-US" smtClean="0"/>
              <a:t>‹#›</a:t>
            </a:fld>
            <a:endParaRPr lang="en-US"/>
          </a:p>
        </p:txBody>
      </p:sp>
    </p:spTree>
    <p:extLst>
      <p:ext uri="{BB962C8B-B14F-4D97-AF65-F5344CB8AC3E}">
        <p14:creationId xmlns:p14="http://schemas.microsoft.com/office/powerpoint/2010/main" val="204789848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Student Organization Advisor Training</a:t>
            </a:r>
            <a:endParaRPr lang="en-US" dirty="0"/>
          </a:p>
        </p:txBody>
      </p:sp>
      <p:sp>
        <p:nvSpPr>
          <p:cNvPr id="3" name="Subtitle 2"/>
          <p:cNvSpPr>
            <a:spLocks noGrp="1"/>
          </p:cNvSpPr>
          <p:nvPr>
            <p:ph type="subTitle" idx="1"/>
          </p:nvPr>
        </p:nvSpPr>
        <p:spPr/>
        <p:txBody>
          <a:bodyPr/>
          <a:lstStyle/>
          <a:p>
            <a:r>
              <a:rPr lang="en-US" dirty="0" smtClean="0"/>
              <a:t>Jeremy Sippel</a:t>
            </a:r>
            <a:endParaRPr lang="en-US" dirty="0"/>
          </a:p>
        </p:txBody>
      </p:sp>
    </p:spTree>
    <p:extLst>
      <p:ext uri="{BB962C8B-B14F-4D97-AF65-F5344CB8AC3E}">
        <p14:creationId xmlns:p14="http://schemas.microsoft.com/office/powerpoint/2010/main" val="2681894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a:xfrm>
            <a:off x="914400" y="1600200"/>
            <a:ext cx="7772400" cy="4525963"/>
          </a:xfrm>
        </p:spPr>
        <p:txBody>
          <a:bodyPr>
            <a:normAutofit/>
          </a:bodyPr>
          <a:lstStyle/>
          <a:p>
            <a:r>
              <a:rPr lang="en-US" dirty="0" smtClean="0"/>
              <a:t>Renewal and Updating</a:t>
            </a:r>
          </a:p>
          <a:p>
            <a:pPr lvl="1"/>
            <a:r>
              <a:rPr lang="en-US" dirty="0" err="1" smtClean="0"/>
              <a:t>ManeSync</a:t>
            </a:r>
            <a:r>
              <a:rPr lang="en-US" dirty="0" smtClean="0"/>
              <a:t> and Training</a:t>
            </a:r>
          </a:p>
          <a:p>
            <a:r>
              <a:rPr lang="en-US" dirty="0" smtClean="0"/>
              <a:t>Risk Management</a:t>
            </a:r>
          </a:p>
        </p:txBody>
      </p:sp>
    </p:spTree>
    <p:extLst>
      <p:ext uri="{BB962C8B-B14F-4D97-AF65-F5344CB8AC3E}">
        <p14:creationId xmlns:p14="http://schemas.microsoft.com/office/powerpoint/2010/main" val="41943650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Registration</a:t>
            </a:r>
            <a:endParaRPr lang="en-US" dirty="0"/>
          </a:p>
        </p:txBody>
      </p:sp>
      <p:sp>
        <p:nvSpPr>
          <p:cNvPr id="3" name="Content Placeholder 2"/>
          <p:cNvSpPr>
            <a:spLocks noGrp="1"/>
          </p:cNvSpPr>
          <p:nvPr>
            <p:ph idx="1"/>
          </p:nvPr>
        </p:nvSpPr>
        <p:spPr>
          <a:xfrm>
            <a:off x="838200" y="1600200"/>
            <a:ext cx="7848600" cy="4525963"/>
          </a:xfrm>
        </p:spPr>
        <p:txBody>
          <a:bodyPr>
            <a:normAutofit fontScale="92500" lnSpcReduction="20000"/>
          </a:bodyPr>
          <a:lstStyle/>
          <a:p>
            <a:r>
              <a:rPr lang="en-US" dirty="0" smtClean="0"/>
              <a:t>On </a:t>
            </a:r>
            <a:r>
              <a:rPr lang="en-US" dirty="0" err="1" smtClean="0"/>
              <a:t>ManeSync</a:t>
            </a:r>
            <a:endParaRPr lang="en-US" dirty="0" smtClean="0"/>
          </a:p>
          <a:p>
            <a:r>
              <a:rPr lang="en-US" dirty="0" smtClean="0"/>
              <a:t>Organizations need to register every year!</a:t>
            </a:r>
            <a:endParaRPr lang="en-US" dirty="0" smtClean="0"/>
          </a:p>
          <a:p>
            <a:r>
              <a:rPr lang="en-US" dirty="0" smtClean="0"/>
              <a:t>Needs to be completed by October </a:t>
            </a:r>
            <a:r>
              <a:rPr lang="en-US" dirty="0" smtClean="0"/>
              <a:t>4th</a:t>
            </a:r>
            <a:endParaRPr lang="en-US" dirty="0" smtClean="0"/>
          </a:p>
          <a:p>
            <a:pPr lvl="1"/>
            <a:r>
              <a:rPr lang="en-US" dirty="0" smtClean="0"/>
              <a:t>If not, </a:t>
            </a:r>
          </a:p>
          <a:p>
            <a:pPr lvl="2"/>
            <a:r>
              <a:rPr lang="en-US" dirty="0" smtClean="0"/>
              <a:t>organization loses room reservations</a:t>
            </a:r>
          </a:p>
          <a:p>
            <a:pPr lvl="2"/>
            <a:r>
              <a:rPr lang="en-US" dirty="0" smtClean="0"/>
              <a:t>Cannot request SOAC funding</a:t>
            </a:r>
          </a:p>
          <a:p>
            <a:pPr lvl="2"/>
            <a:r>
              <a:rPr lang="en-US" dirty="0" smtClean="0"/>
              <a:t>Loses status as registered organization</a:t>
            </a:r>
          </a:p>
          <a:p>
            <a:r>
              <a:rPr lang="en-US" dirty="0" smtClean="0"/>
              <a:t>Roster</a:t>
            </a:r>
          </a:p>
          <a:p>
            <a:pPr lvl="1"/>
            <a:r>
              <a:rPr lang="en-US" dirty="0" smtClean="0"/>
              <a:t>There are 2 roster steps, please make sure the rosters are correct.</a:t>
            </a:r>
          </a:p>
          <a:p>
            <a:pPr lvl="1"/>
            <a:r>
              <a:rPr lang="en-US" dirty="0" smtClean="0"/>
              <a:t>Better to delete all on the roster and re-add correct</a:t>
            </a:r>
            <a:endParaRPr lang="en-US" dirty="0" smtClean="0"/>
          </a:p>
          <a:p>
            <a:pPr lvl="1"/>
            <a:endParaRPr lang="en-US" dirty="0"/>
          </a:p>
        </p:txBody>
      </p:sp>
    </p:spTree>
    <p:extLst>
      <p:ext uri="{BB962C8B-B14F-4D97-AF65-F5344CB8AC3E}">
        <p14:creationId xmlns:p14="http://schemas.microsoft.com/office/powerpoint/2010/main" val="2286014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Training</a:t>
            </a:r>
            <a:endParaRPr lang="en-US" dirty="0"/>
          </a:p>
        </p:txBody>
      </p:sp>
      <p:sp>
        <p:nvSpPr>
          <p:cNvPr id="3" name="Content Placeholder 2"/>
          <p:cNvSpPr>
            <a:spLocks noGrp="1"/>
          </p:cNvSpPr>
          <p:nvPr>
            <p:ph idx="1"/>
          </p:nvPr>
        </p:nvSpPr>
        <p:spPr/>
        <p:txBody>
          <a:bodyPr/>
          <a:lstStyle/>
          <a:p>
            <a:r>
              <a:rPr lang="en-US" dirty="0" smtClean="0"/>
              <a:t>September </a:t>
            </a:r>
            <a:r>
              <a:rPr lang="en-US" dirty="0" smtClean="0"/>
              <a:t>15</a:t>
            </a:r>
            <a:r>
              <a:rPr lang="en-US" baseline="30000" dirty="0" smtClean="0"/>
              <a:t>th</a:t>
            </a:r>
            <a:r>
              <a:rPr lang="en-US" dirty="0" smtClean="0"/>
              <a:t> </a:t>
            </a:r>
            <a:r>
              <a:rPr lang="en-US" dirty="0" smtClean="0"/>
              <a:t>1</a:t>
            </a:r>
            <a:r>
              <a:rPr lang="en-US" dirty="0" smtClean="0"/>
              <a:t>:00pm-4:00pm </a:t>
            </a:r>
            <a:r>
              <a:rPr lang="en-US" dirty="0" smtClean="0"/>
              <a:t>in the RSC Conference Room C</a:t>
            </a:r>
          </a:p>
          <a:p>
            <a:r>
              <a:rPr lang="en-US" dirty="0" smtClean="0"/>
              <a:t>September </a:t>
            </a:r>
            <a:r>
              <a:rPr lang="en-US" dirty="0" smtClean="0"/>
              <a:t>17</a:t>
            </a:r>
            <a:r>
              <a:rPr lang="en-US" baseline="30000" dirty="0" smtClean="0"/>
              <a:t>th</a:t>
            </a:r>
            <a:r>
              <a:rPr lang="en-US" dirty="0" smtClean="0"/>
              <a:t> 4:00pm-7:00pm </a:t>
            </a:r>
            <a:r>
              <a:rPr lang="en-US" dirty="0" smtClean="0"/>
              <a:t>in the RSC Conference Room </a:t>
            </a:r>
            <a:r>
              <a:rPr lang="en-US" dirty="0" smtClean="0"/>
              <a:t>C</a:t>
            </a:r>
          </a:p>
          <a:p>
            <a:r>
              <a:rPr lang="en-US" dirty="0" smtClean="0"/>
              <a:t>September 23</a:t>
            </a:r>
            <a:r>
              <a:rPr lang="en-US" baseline="30000" dirty="0" smtClean="0"/>
              <a:t>rd</a:t>
            </a:r>
            <a:r>
              <a:rPr lang="en-US" dirty="0" smtClean="0"/>
              <a:t> 4:00pm-7:00pm in the RSC Conference Room C</a:t>
            </a:r>
            <a:endParaRPr lang="en-US" dirty="0" smtClean="0"/>
          </a:p>
          <a:p>
            <a:r>
              <a:rPr lang="en-US" dirty="0" smtClean="0"/>
              <a:t>Need to only send 2 representatives to either </a:t>
            </a:r>
            <a:r>
              <a:rPr lang="en-US" dirty="0" smtClean="0"/>
              <a:t>the 15</a:t>
            </a:r>
            <a:r>
              <a:rPr lang="en-US" baseline="30000" dirty="0" smtClean="0"/>
              <a:t>th</a:t>
            </a:r>
            <a:r>
              <a:rPr lang="en-US" dirty="0" smtClean="0"/>
              <a:t>, 17</a:t>
            </a:r>
            <a:r>
              <a:rPr lang="en-US" baseline="30000" dirty="0" smtClean="0"/>
              <a:t>th</a:t>
            </a:r>
            <a:r>
              <a:rPr lang="en-US" dirty="0" smtClean="0"/>
              <a:t>, or 23</a:t>
            </a:r>
            <a:r>
              <a:rPr lang="en-US" baseline="30000" dirty="0" smtClean="0"/>
              <a:t>rd</a:t>
            </a:r>
            <a:r>
              <a:rPr lang="en-US" dirty="0" smtClean="0"/>
              <a:t>. </a:t>
            </a:r>
            <a:endParaRPr lang="en-US" dirty="0"/>
          </a:p>
        </p:txBody>
      </p:sp>
    </p:spTree>
    <p:extLst>
      <p:ext uri="{BB962C8B-B14F-4D97-AF65-F5344CB8AC3E}">
        <p14:creationId xmlns:p14="http://schemas.microsoft.com/office/powerpoint/2010/main" val="31120376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SOAC Reminders</a:t>
            </a:r>
            <a:endParaRPr lang="en-US" dirty="0"/>
          </a:p>
        </p:txBody>
      </p:sp>
      <p:sp>
        <p:nvSpPr>
          <p:cNvPr id="3" name="Content Placeholder 2"/>
          <p:cNvSpPr>
            <a:spLocks noGrp="1"/>
          </p:cNvSpPr>
          <p:nvPr>
            <p:ph idx="1"/>
          </p:nvPr>
        </p:nvSpPr>
        <p:spPr/>
        <p:txBody>
          <a:bodyPr/>
          <a:lstStyle/>
          <a:p>
            <a:r>
              <a:rPr lang="en-US" dirty="0" smtClean="0"/>
              <a:t>Applications must be submitted 3 weeks prior to event/travel</a:t>
            </a:r>
          </a:p>
          <a:p>
            <a:r>
              <a:rPr lang="en-US" dirty="0"/>
              <a:t>Get your </a:t>
            </a:r>
            <a:r>
              <a:rPr lang="en-US" dirty="0" smtClean="0"/>
              <a:t>applications in early to ensure funding</a:t>
            </a:r>
            <a:endParaRPr lang="en-US" dirty="0"/>
          </a:p>
          <a:p>
            <a:r>
              <a:rPr lang="en-US" dirty="0" smtClean="0"/>
              <a:t>Funding limits</a:t>
            </a:r>
          </a:p>
          <a:p>
            <a:pPr lvl="1"/>
            <a:r>
              <a:rPr lang="en-US" dirty="0" smtClean="0"/>
              <a:t>$700 for travel</a:t>
            </a:r>
          </a:p>
          <a:p>
            <a:pPr lvl="1"/>
            <a:r>
              <a:rPr lang="en-US" dirty="0" smtClean="0"/>
              <a:t>$500 for event</a:t>
            </a:r>
          </a:p>
          <a:p>
            <a:pPr lvl="1"/>
            <a:r>
              <a:rPr lang="en-US" dirty="0" smtClean="0"/>
              <a:t>$200 for 1 time funding</a:t>
            </a:r>
          </a:p>
        </p:txBody>
      </p:sp>
    </p:spTree>
    <p:extLst>
      <p:ext uri="{BB962C8B-B14F-4D97-AF65-F5344CB8AC3E}">
        <p14:creationId xmlns:p14="http://schemas.microsoft.com/office/powerpoint/2010/main" val="1129098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SOAC </a:t>
            </a:r>
            <a:endParaRPr lang="en-US" dirty="0"/>
          </a:p>
        </p:txBody>
      </p:sp>
      <p:sp>
        <p:nvSpPr>
          <p:cNvPr id="3" name="Content Placeholder 2"/>
          <p:cNvSpPr>
            <a:spLocks noGrp="1"/>
          </p:cNvSpPr>
          <p:nvPr>
            <p:ph idx="1"/>
          </p:nvPr>
        </p:nvSpPr>
        <p:spPr/>
        <p:txBody>
          <a:bodyPr/>
          <a:lstStyle/>
          <a:p>
            <a:r>
              <a:rPr lang="en-US" dirty="0" smtClean="0"/>
              <a:t>Knowledge of request</a:t>
            </a:r>
          </a:p>
          <a:p>
            <a:r>
              <a:rPr lang="en-US" dirty="0" smtClean="0"/>
              <a:t>Be able to show why travel/event is important</a:t>
            </a:r>
          </a:p>
          <a:p>
            <a:r>
              <a:rPr lang="en-US" dirty="0" smtClean="0"/>
              <a:t>Reflection</a:t>
            </a:r>
          </a:p>
          <a:p>
            <a:r>
              <a:rPr lang="en-US" dirty="0" smtClean="0"/>
              <a:t>Attendance on Expense Report</a:t>
            </a:r>
            <a:endParaRPr lang="en-US" dirty="0"/>
          </a:p>
        </p:txBody>
      </p:sp>
    </p:spTree>
    <p:extLst>
      <p:ext uri="{BB962C8B-B14F-4D97-AF65-F5344CB8AC3E}">
        <p14:creationId xmlns:p14="http://schemas.microsoft.com/office/powerpoint/2010/main" val="4094271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Risk Management?</a:t>
            </a:r>
            <a:endParaRPr lang="en-US" dirty="0"/>
          </a:p>
        </p:txBody>
      </p:sp>
      <p:sp>
        <p:nvSpPr>
          <p:cNvPr id="3" name="Content Placeholder 2"/>
          <p:cNvSpPr>
            <a:spLocks noGrp="1"/>
          </p:cNvSpPr>
          <p:nvPr>
            <p:ph idx="1"/>
          </p:nvPr>
        </p:nvSpPr>
        <p:spPr/>
        <p:txBody>
          <a:bodyPr/>
          <a:lstStyle/>
          <a:p>
            <a:r>
              <a:rPr lang="en-US" dirty="0" smtClean="0"/>
              <a:t>Process of considering potential and perceived risk involved in student activities.</a:t>
            </a:r>
          </a:p>
          <a:p>
            <a:r>
              <a:rPr lang="en-US" dirty="0" smtClean="0"/>
              <a:t>Includes monitoring organization activities and taking both corrective action and proactive steps to minimize accidental injury and/or loss.</a:t>
            </a:r>
            <a:endParaRPr lang="en-US" dirty="0"/>
          </a:p>
        </p:txBody>
      </p:sp>
    </p:spTree>
    <p:extLst>
      <p:ext uri="{BB962C8B-B14F-4D97-AF65-F5344CB8AC3E}">
        <p14:creationId xmlns:p14="http://schemas.microsoft.com/office/powerpoint/2010/main" val="686550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High Risk Activities</a:t>
            </a:r>
            <a:endParaRPr lang="en-US" dirty="0"/>
          </a:p>
        </p:txBody>
      </p:sp>
      <p:sp>
        <p:nvSpPr>
          <p:cNvPr id="3" name="Content Placeholder 2"/>
          <p:cNvSpPr>
            <a:spLocks noGrp="1"/>
          </p:cNvSpPr>
          <p:nvPr>
            <p:ph idx="1"/>
          </p:nvPr>
        </p:nvSpPr>
        <p:spPr/>
        <p:txBody>
          <a:bodyPr/>
          <a:lstStyle/>
          <a:p>
            <a:r>
              <a:rPr lang="en-US" dirty="0" smtClean="0"/>
              <a:t>Alcohol and Illegal Drugs</a:t>
            </a:r>
          </a:p>
          <a:p>
            <a:r>
              <a:rPr lang="en-US" dirty="0" smtClean="0"/>
              <a:t>Hazing</a:t>
            </a:r>
          </a:p>
          <a:p>
            <a:r>
              <a:rPr lang="en-US" dirty="0" smtClean="0"/>
              <a:t>Sexual Abuse and Harassment</a:t>
            </a:r>
          </a:p>
          <a:p>
            <a:r>
              <a:rPr lang="en-US" dirty="0" smtClean="0"/>
              <a:t>Fire and Other Safety Issues</a:t>
            </a:r>
          </a:p>
          <a:p>
            <a:r>
              <a:rPr lang="en-US" dirty="0" smtClean="0"/>
              <a:t>Travel</a:t>
            </a:r>
          </a:p>
          <a:p>
            <a:r>
              <a:rPr lang="en-US" dirty="0" smtClean="0"/>
              <a:t>Behavior at Parties and Social Events</a:t>
            </a:r>
          </a:p>
          <a:p>
            <a:pPr marL="0" indent="0">
              <a:buNone/>
            </a:pPr>
            <a:endParaRPr lang="en-US" dirty="0"/>
          </a:p>
        </p:txBody>
      </p:sp>
    </p:spTree>
    <p:extLst>
      <p:ext uri="{BB962C8B-B14F-4D97-AF65-F5344CB8AC3E}">
        <p14:creationId xmlns:p14="http://schemas.microsoft.com/office/powerpoint/2010/main" val="2054687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Types</a:t>
            </a:r>
            <a:endParaRPr lang="en-US" dirty="0"/>
          </a:p>
        </p:txBody>
      </p:sp>
      <p:sp>
        <p:nvSpPr>
          <p:cNvPr id="3" name="Content Placeholder 2"/>
          <p:cNvSpPr>
            <a:spLocks noGrp="1"/>
          </p:cNvSpPr>
          <p:nvPr>
            <p:ph idx="1"/>
          </p:nvPr>
        </p:nvSpPr>
        <p:spPr/>
        <p:txBody>
          <a:bodyPr/>
          <a:lstStyle/>
          <a:p>
            <a:r>
              <a:rPr lang="en-US" dirty="0" smtClean="0"/>
              <a:t>Physical</a:t>
            </a:r>
          </a:p>
          <a:p>
            <a:r>
              <a:rPr lang="en-US" dirty="0" smtClean="0"/>
              <a:t>Reputation</a:t>
            </a:r>
          </a:p>
          <a:p>
            <a:r>
              <a:rPr lang="en-US" dirty="0" smtClean="0"/>
              <a:t>Emotional</a:t>
            </a:r>
          </a:p>
          <a:p>
            <a:r>
              <a:rPr lang="en-US" dirty="0" smtClean="0"/>
              <a:t>Financial</a:t>
            </a:r>
          </a:p>
          <a:p>
            <a:r>
              <a:rPr lang="en-US" dirty="0" smtClean="0"/>
              <a:t>Facilities</a:t>
            </a:r>
            <a:endParaRPr lang="en-US" dirty="0"/>
          </a:p>
        </p:txBody>
      </p:sp>
    </p:spTree>
    <p:extLst>
      <p:ext uri="{BB962C8B-B14F-4D97-AF65-F5344CB8AC3E}">
        <p14:creationId xmlns:p14="http://schemas.microsoft.com/office/powerpoint/2010/main" val="4113528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Management Process</a:t>
            </a:r>
            <a:endParaRPr lang="en-US" dirty="0"/>
          </a:p>
        </p:txBody>
      </p:sp>
      <p:sp>
        <p:nvSpPr>
          <p:cNvPr id="3" name="Content Placeholder 2"/>
          <p:cNvSpPr>
            <a:spLocks noGrp="1"/>
          </p:cNvSpPr>
          <p:nvPr>
            <p:ph idx="1"/>
          </p:nvPr>
        </p:nvSpPr>
        <p:spPr/>
        <p:txBody>
          <a:bodyPr/>
          <a:lstStyle/>
          <a:p>
            <a:r>
              <a:rPr lang="en-US" dirty="0" smtClean="0"/>
              <a:t>Identify risky behavior and activities</a:t>
            </a:r>
          </a:p>
          <a:p>
            <a:r>
              <a:rPr lang="en-US" dirty="0" smtClean="0"/>
              <a:t>Assess the probability of adverse outcomes</a:t>
            </a:r>
          </a:p>
          <a:p>
            <a:r>
              <a:rPr lang="en-US" dirty="0" smtClean="0"/>
              <a:t>Identify and implement controls to eliminate or reduce the risk</a:t>
            </a:r>
          </a:p>
          <a:p>
            <a:r>
              <a:rPr lang="en-US" dirty="0" smtClean="0"/>
              <a:t>Reassess the activity after risks have been managed</a:t>
            </a:r>
            <a:endParaRPr lang="en-US" dirty="0"/>
          </a:p>
        </p:txBody>
      </p:sp>
    </p:spTree>
    <p:extLst>
      <p:ext uri="{BB962C8B-B14F-4D97-AF65-F5344CB8AC3E}">
        <p14:creationId xmlns:p14="http://schemas.microsoft.com/office/powerpoint/2010/main" val="367632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Scenario</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You are the advisor and your organization wants to have a dance party on campus in the Rayburn Student Center.</a:t>
            </a:r>
          </a:p>
          <a:p>
            <a:r>
              <a:rPr lang="en-US" dirty="0" smtClean="0"/>
              <a:t>The organization wants to have food at the event and only have $100 in their organization bank account.</a:t>
            </a:r>
          </a:p>
          <a:p>
            <a:r>
              <a:rPr lang="en-US" dirty="0" smtClean="0"/>
              <a:t>The organization wants to have a DJ that will cost $200.</a:t>
            </a:r>
          </a:p>
          <a:p>
            <a:r>
              <a:rPr lang="en-US" dirty="0" smtClean="0"/>
              <a:t>You overhear students in a meeting talking about getting drunk before the dance party then coming to the event.  </a:t>
            </a:r>
          </a:p>
          <a:p>
            <a:r>
              <a:rPr lang="en-US" dirty="0" smtClean="0"/>
              <a:t>The organization wants to have glow in the dark glitter and glow sticks at the event.</a:t>
            </a:r>
          </a:p>
          <a:p>
            <a:r>
              <a:rPr lang="en-US" dirty="0" smtClean="0"/>
              <a:t>The organization tells you that they expect attendance to be under 100 but realistically know that over 100 people will show up.</a:t>
            </a:r>
            <a:endParaRPr lang="en-US" dirty="0"/>
          </a:p>
        </p:txBody>
      </p:sp>
    </p:spTree>
    <p:extLst>
      <p:ext uri="{BB962C8B-B14F-4D97-AF65-F5344CB8AC3E}">
        <p14:creationId xmlns:p14="http://schemas.microsoft.com/office/powerpoint/2010/main" val="19222191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Assessment</a:t>
            </a:r>
            <a:endParaRPr lang="en-US" dirty="0"/>
          </a:p>
        </p:txBody>
      </p:sp>
      <p:sp>
        <p:nvSpPr>
          <p:cNvPr id="3" name="Content Placeholder 2"/>
          <p:cNvSpPr>
            <a:spLocks noGrp="1"/>
          </p:cNvSpPr>
          <p:nvPr>
            <p:ph idx="1"/>
          </p:nvPr>
        </p:nvSpPr>
        <p:spPr/>
        <p:txBody>
          <a:bodyPr/>
          <a:lstStyle/>
          <a:p>
            <a:r>
              <a:rPr lang="en-US" dirty="0" smtClean="0"/>
              <a:t>What are the risks?</a:t>
            </a:r>
          </a:p>
          <a:p>
            <a:r>
              <a:rPr lang="en-US" dirty="0" smtClean="0"/>
              <a:t>How would you mitigate these risks?</a:t>
            </a:r>
            <a:endParaRPr lang="en-US" dirty="0"/>
          </a:p>
        </p:txBody>
      </p:sp>
    </p:spTree>
    <p:extLst>
      <p:ext uri="{BB962C8B-B14F-4D97-AF65-F5344CB8AC3E}">
        <p14:creationId xmlns:p14="http://schemas.microsoft.com/office/powerpoint/2010/main" val="3529202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Alcohol, Illegal Drugs, and Penalties</a:t>
            </a:r>
            <a:endParaRPr lang="en-US" dirty="0"/>
          </a:p>
        </p:txBody>
      </p:sp>
      <p:sp>
        <p:nvSpPr>
          <p:cNvPr id="3" name="Content Placeholder 2"/>
          <p:cNvSpPr>
            <a:spLocks noGrp="1"/>
          </p:cNvSpPr>
          <p:nvPr>
            <p:ph idx="1"/>
          </p:nvPr>
        </p:nvSpPr>
        <p:spPr/>
        <p:txBody>
          <a:bodyPr>
            <a:normAutofit fontScale="70000" lnSpcReduction="20000"/>
          </a:bodyPr>
          <a:lstStyle/>
          <a:p>
            <a:r>
              <a:rPr lang="en-US" dirty="0"/>
              <a:t>Public intoxication - Occurs when a person appears in public while intoxicated to the degree that the person may endanger himself/herself or others due to the impairment of mental or physical faculties</a:t>
            </a:r>
            <a:r>
              <a:rPr lang="en-US" dirty="0" smtClean="0"/>
              <a:t>.</a:t>
            </a:r>
          </a:p>
          <a:p>
            <a:r>
              <a:rPr lang="en-US" dirty="0" smtClean="0"/>
              <a:t>Minor in Possession- a person who is a minor who is found to be in possession of an alcoholic beverage of any kind is in violation</a:t>
            </a:r>
          </a:p>
          <a:p>
            <a:r>
              <a:rPr lang="en-US" dirty="0" smtClean="0"/>
              <a:t>Minor in Consumption – a person who consumes even just one sip of alcohol violates the law. </a:t>
            </a:r>
          </a:p>
          <a:p>
            <a:r>
              <a:rPr lang="en-US" dirty="0" smtClean="0"/>
              <a:t>Purchase/Furnish Alcohol to a minor</a:t>
            </a:r>
          </a:p>
          <a:p>
            <a:pPr lvl="1"/>
            <a:r>
              <a:rPr lang="en-US" dirty="0" smtClean="0"/>
              <a:t>Fines up to $40,000 and up to 1 year in jail</a:t>
            </a:r>
          </a:p>
          <a:p>
            <a:pPr lvl="1"/>
            <a:r>
              <a:rPr lang="en-US" dirty="0" smtClean="0"/>
              <a:t>Furnishing alcohol to a minor or providing a place for a minor to consume is a serious Class A misdemeanor and is under the jurisdiction of the County Court.</a:t>
            </a:r>
          </a:p>
          <a:p>
            <a:pPr lvl="1"/>
            <a:r>
              <a:rPr lang="en-US" dirty="0" smtClean="0"/>
              <a:t>A party at a house or apartment means that person who’s house or apartment it is responsible</a:t>
            </a:r>
            <a:endParaRPr lang="en-US" dirty="0"/>
          </a:p>
        </p:txBody>
      </p:sp>
    </p:spTree>
    <p:extLst>
      <p:ext uri="{BB962C8B-B14F-4D97-AF65-F5344CB8AC3E}">
        <p14:creationId xmlns:p14="http://schemas.microsoft.com/office/powerpoint/2010/main" val="2661983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of Mitigating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Check IDs at the door and use a unique way of identifying those over legal drinking age, such as bracelets</a:t>
            </a:r>
          </a:p>
          <a:p>
            <a:r>
              <a:rPr lang="en-US" dirty="0" smtClean="0"/>
              <a:t>Hire professional security to work the door</a:t>
            </a:r>
          </a:p>
          <a:p>
            <a:r>
              <a:rPr lang="en-US" dirty="0" smtClean="0"/>
              <a:t>Serve non-alcoholic beverages and food</a:t>
            </a:r>
          </a:p>
          <a:p>
            <a:r>
              <a:rPr lang="en-US" dirty="0" smtClean="0"/>
              <a:t>Limit hours of partying</a:t>
            </a:r>
          </a:p>
          <a:p>
            <a:r>
              <a:rPr lang="en-US" dirty="0" smtClean="0"/>
              <a:t>Do not allow outside alcohol bottles </a:t>
            </a:r>
          </a:p>
          <a:p>
            <a:pPr lvl="1"/>
            <a:r>
              <a:rPr lang="en-US" dirty="0" smtClean="0"/>
              <a:t>person bringing additional alcohol from outside then passing it around to others</a:t>
            </a:r>
            <a:endParaRPr lang="en-US" dirty="0"/>
          </a:p>
        </p:txBody>
      </p:sp>
    </p:spTree>
    <p:extLst>
      <p:ext uri="{BB962C8B-B14F-4D97-AF65-F5344CB8AC3E}">
        <p14:creationId xmlns:p14="http://schemas.microsoft.com/office/powerpoint/2010/main" val="701613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Should You Do?</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Know the law</a:t>
            </a:r>
          </a:p>
          <a:p>
            <a:r>
              <a:rPr lang="en-US" dirty="0" smtClean="0"/>
              <a:t>Minor in possession</a:t>
            </a:r>
          </a:p>
          <a:p>
            <a:pPr lvl="1"/>
            <a:r>
              <a:rPr lang="en-US" dirty="0" smtClean="0"/>
              <a:t>Stop from drinking</a:t>
            </a:r>
          </a:p>
          <a:p>
            <a:pPr lvl="1"/>
            <a:r>
              <a:rPr lang="en-US" dirty="0" smtClean="0"/>
              <a:t>Take appropriate action to deal with minor in a safe manner</a:t>
            </a:r>
          </a:p>
          <a:p>
            <a:r>
              <a:rPr lang="en-US" dirty="0" smtClean="0"/>
              <a:t>Illegal drugs</a:t>
            </a:r>
          </a:p>
          <a:p>
            <a:pPr lvl="1"/>
            <a:r>
              <a:rPr lang="en-US" dirty="0" smtClean="0"/>
              <a:t>Notify authorities for removal of individual</a:t>
            </a:r>
          </a:p>
          <a:p>
            <a:pPr lvl="1"/>
            <a:r>
              <a:rPr lang="en-US" dirty="0" smtClean="0"/>
              <a:t>Ensure the person who is under the influence is properly cared for</a:t>
            </a:r>
          </a:p>
          <a:p>
            <a:r>
              <a:rPr lang="en-US" dirty="0" smtClean="0"/>
              <a:t>Impaired attendee</a:t>
            </a:r>
          </a:p>
          <a:p>
            <a:pPr lvl="1"/>
            <a:r>
              <a:rPr lang="en-US" dirty="0" smtClean="0"/>
              <a:t>Do not allow to drive</a:t>
            </a:r>
          </a:p>
          <a:p>
            <a:pPr lvl="1"/>
            <a:r>
              <a:rPr lang="en-US" dirty="0" smtClean="0"/>
              <a:t>Seek medical assistance if needed</a:t>
            </a:r>
          </a:p>
          <a:p>
            <a:pPr lvl="1"/>
            <a:r>
              <a:rPr lang="en-US" dirty="0" smtClean="0"/>
              <a:t>Do not leave person alone</a:t>
            </a:r>
            <a:endParaRPr lang="en-US" dirty="0"/>
          </a:p>
        </p:txBody>
      </p:sp>
    </p:spTree>
    <p:extLst>
      <p:ext uri="{BB962C8B-B14F-4D97-AF65-F5344CB8AC3E}">
        <p14:creationId xmlns:p14="http://schemas.microsoft.com/office/powerpoint/2010/main" val="2787816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Hazing</a:t>
            </a:r>
            <a:endParaRPr lang="en-US" dirty="0"/>
          </a:p>
        </p:txBody>
      </p:sp>
      <p:sp>
        <p:nvSpPr>
          <p:cNvPr id="3" name="Content Placeholder 2"/>
          <p:cNvSpPr>
            <a:spLocks noGrp="1"/>
          </p:cNvSpPr>
          <p:nvPr>
            <p:ph idx="1"/>
          </p:nvPr>
        </p:nvSpPr>
        <p:spPr/>
        <p:txBody>
          <a:bodyPr>
            <a:normAutofit/>
          </a:bodyPr>
          <a:lstStyle/>
          <a:p>
            <a:r>
              <a:rPr lang="en-US" dirty="0"/>
              <a:t>"Hazing" means any intentional, knowing, or reckless act, occurring on or off the campus of an educational institution, by one person alone or acting with others, directed against a student for the purpose of pledging, being initiated into, affiliating with, holding office in, or maintaining membership in an organization if the act</a:t>
            </a:r>
            <a:r>
              <a:rPr lang="en-US" dirty="0" smtClean="0"/>
              <a:t>:</a:t>
            </a:r>
            <a:endParaRPr lang="en-US" dirty="0"/>
          </a:p>
        </p:txBody>
      </p:sp>
    </p:spTree>
    <p:extLst>
      <p:ext uri="{BB962C8B-B14F-4D97-AF65-F5344CB8AC3E}">
        <p14:creationId xmlns:p14="http://schemas.microsoft.com/office/powerpoint/2010/main" val="1845383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Hazing cont’d</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Is </a:t>
            </a:r>
            <a:r>
              <a:rPr lang="en-US" dirty="0"/>
              <a:t>any type of physical brutality, such as whipping, beating, striking, branding, electronic shocking, placing of a harmful substance on the body, or similar activity; </a:t>
            </a:r>
          </a:p>
          <a:p>
            <a:r>
              <a:rPr lang="en-US" dirty="0"/>
              <a:t>Involves sleep deprivation, exposure to the elements, confinement in a small space, calisthenics, or other activity that subjects the student to an unreasonable risk of harm or that adversely affects the mental or physical health or safety of the student; </a:t>
            </a:r>
          </a:p>
          <a:p>
            <a:r>
              <a:rPr lang="en-US" dirty="0"/>
              <a:t>Involves consumption of a food, liquid, alcoholic beverage, liquor, drug, or other substance, other than described by the next paragraph, that subjects the student to an unreasonable risk of harm or that adversely affects the mental or physical health or safety of the student; </a:t>
            </a:r>
          </a:p>
          <a:p>
            <a:r>
              <a:rPr lang="en-US" dirty="0"/>
              <a:t>Is any activity that induces, causes, or requires the student to perform a duty or task that involves a violation of the Penal Code; or involves coercing, as defined by Section 1.07, Penal Code, the student to consume a drug; or an alcoholic beverage or liquor in an amount that would lead a reasonable person to believe that the student is intoxicated, as defined by Section 49.01, Penal Code. </a:t>
            </a:r>
            <a:endParaRPr lang="en-US" dirty="0"/>
          </a:p>
        </p:txBody>
      </p:sp>
    </p:spTree>
    <p:extLst>
      <p:ext uri="{BB962C8B-B14F-4D97-AF65-F5344CB8AC3E}">
        <p14:creationId xmlns:p14="http://schemas.microsoft.com/office/powerpoint/2010/main" val="1561955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 Hazing</a:t>
            </a:r>
            <a:endParaRPr lang="en-US" dirty="0"/>
          </a:p>
        </p:txBody>
      </p:sp>
      <p:sp>
        <p:nvSpPr>
          <p:cNvPr id="3" name="Content Placeholder 2"/>
          <p:cNvSpPr>
            <a:spLocks noGrp="1"/>
          </p:cNvSpPr>
          <p:nvPr>
            <p:ph idx="1"/>
          </p:nvPr>
        </p:nvSpPr>
        <p:spPr/>
        <p:txBody>
          <a:bodyPr/>
          <a:lstStyle/>
          <a:p>
            <a:r>
              <a:rPr lang="en-US" dirty="0" smtClean="0"/>
              <a:t>Recognize when you see hazing</a:t>
            </a:r>
          </a:p>
          <a:p>
            <a:r>
              <a:rPr lang="en-US" dirty="0" smtClean="0"/>
              <a:t>Follow Code of Conduct, University policies, etc.</a:t>
            </a:r>
          </a:p>
          <a:p>
            <a:r>
              <a:rPr lang="en-US" dirty="0" smtClean="0"/>
              <a:t>Stand up for what is right, even if it is against traditions</a:t>
            </a:r>
          </a:p>
          <a:p>
            <a:r>
              <a:rPr lang="en-US" dirty="0" smtClean="0"/>
              <a:t>Even if it is secret it is still hazing</a:t>
            </a:r>
          </a:p>
          <a:p>
            <a:r>
              <a:rPr lang="en-US" dirty="0" smtClean="0"/>
              <a:t>Groupthink</a:t>
            </a:r>
            <a:endParaRPr lang="en-US" dirty="0"/>
          </a:p>
        </p:txBody>
      </p:sp>
    </p:spTree>
    <p:extLst>
      <p:ext uri="{BB962C8B-B14F-4D97-AF65-F5344CB8AC3E}">
        <p14:creationId xmlns:p14="http://schemas.microsoft.com/office/powerpoint/2010/main" val="3221834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Sexual Abuse and Sexual Harassment</a:t>
            </a:r>
            <a:endParaRPr lang="en-US" dirty="0"/>
          </a:p>
        </p:txBody>
      </p:sp>
      <p:sp>
        <p:nvSpPr>
          <p:cNvPr id="3" name="Content Placeholder 2"/>
          <p:cNvSpPr>
            <a:spLocks noGrp="1"/>
          </p:cNvSpPr>
          <p:nvPr>
            <p:ph idx="1"/>
          </p:nvPr>
        </p:nvSpPr>
        <p:spPr/>
        <p:txBody>
          <a:bodyPr>
            <a:normAutofit fontScale="77500" lnSpcReduction="20000"/>
          </a:bodyPr>
          <a:lstStyle/>
          <a:p>
            <a:r>
              <a:rPr lang="en-US" dirty="0"/>
              <a:t>Sexual Harassment is “unwelcome conduct of a sexual nature…[and]…can include unwelcome sexual advances, request for sexual favors, and other verbal, nonverbal, or physical conduct of a sexual nature. Federal law prohibits sexual harassment of college students whether the harasser is an employee or another student. </a:t>
            </a:r>
            <a:endParaRPr lang="en-US" dirty="0" smtClean="0"/>
          </a:p>
          <a:p>
            <a:r>
              <a:rPr lang="en-US" dirty="0" smtClean="0"/>
              <a:t>Sexual </a:t>
            </a:r>
            <a:r>
              <a:rPr lang="en-US" dirty="0"/>
              <a:t>Abuse – includes a wide range of unwanted sexual behaviors, including: sexual assault/murder, aggravated sexual assault, sexual assault, which can be forced contact or coercive in nature, indecent exposure, obscene phone calls, sexual harassment, voyeurism, grinding, peeping, etc. HB 2639 utilizes the term sexual abuse in an effort to encompass all of the above behaviors. However, for this risk management training sexual assault will be discussed more.</a:t>
            </a:r>
          </a:p>
        </p:txBody>
      </p:sp>
    </p:spTree>
    <p:extLst>
      <p:ext uri="{BB962C8B-B14F-4D97-AF65-F5344CB8AC3E}">
        <p14:creationId xmlns:p14="http://schemas.microsoft.com/office/powerpoint/2010/main" val="15669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Sexual Abuse and Sexual Harassment</a:t>
            </a:r>
            <a:endParaRPr lang="en-US" dirty="0"/>
          </a:p>
        </p:txBody>
      </p:sp>
      <p:sp>
        <p:nvSpPr>
          <p:cNvPr id="3" name="Content Placeholder 2"/>
          <p:cNvSpPr>
            <a:spLocks noGrp="1"/>
          </p:cNvSpPr>
          <p:nvPr>
            <p:ph idx="1"/>
          </p:nvPr>
        </p:nvSpPr>
        <p:spPr/>
        <p:txBody>
          <a:bodyPr>
            <a:normAutofit fontScale="70000" lnSpcReduction="20000"/>
          </a:bodyPr>
          <a:lstStyle/>
          <a:p>
            <a:r>
              <a:rPr lang="en-US" dirty="0"/>
              <a:t>Members of the university community, guests and visitors have the right to be free from sexual violence, abuse, and harassment. In order for individuals to engage in sexual activity of any type with other, there must be clear, knowing and voluntary consent prior to and during sexual activity. </a:t>
            </a:r>
            <a:r>
              <a:rPr lang="en-US" dirty="0" smtClean="0"/>
              <a:t/>
            </a:r>
            <a:br>
              <a:rPr lang="en-US" dirty="0" smtClean="0"/>
            </a:br>
            <a:endParaRPr lang="en-US" dirty="0" smtClean="0"/>
          </a:p>
          <a:p>
            <a:r>
              <a:rPr lang="en-US" dirty="0" smtClean="0"/>
              <a:t>Consent </a:t>
            </a:r>
            <a:r>
              <a:rPr lang="en-US" dirty="0"/>
              <a:t>is defined as positive, unambiguous, and voluntary agreement to engage in specific sexual activity throughout a sexual encounter. Consent cannot be inferred from the absence of a "no." A clear "yes," verbal or otherwise, is necessary. Consent to some sexual acts does not imply consent to others, nor does past consent to a given act imply present or future consent. Consent must be ongoing throughout a sexual encounter and can be revoked at any time. </a:t>
            </a:r>
          </a:p>
        </p:txBody>
      </p:sp>
    </p:spTree>
    <p:extLst>
      <p:ext uri="{BB962C8B-B14F-4D97-AF65-F5344CB8AC3E}">
        <p14:creationId xmlns:p14="http://schemas.microsoft.com/office/powerpoint/2010/main" val="2173116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Sexual Abuse and Sexual Harassment</a:t>
            </a:r>
            <a:endParaRPr lang="en-US" dirty="0"/>
          </a:p>
        </p:txBody>
      </p:sp>
      <p:sp>
        <p:nvSpPr>
          <p:cNvPr id="3" name="Content Placeholder 2"/>
          <p:cNvSpPr>
            <a:spLocks noGrp="1"/>
          </p:cNvSpPr>
          <p:nvPr>
            <p:ph idx="1"/>
          </p:nvPr>
        </p:nvSpPr>
        <p:spPr/>
        <p:txBody>
          <a:bodyPr>
            <a:normAutofit fontScale="92500" lnSpcReduction="20000"/>
          </a:bodyPr>
          <a:lstStyle/>
          <a:p>
            <a:r>
              <a:rPr lang="en-US" dirty="0"/>
              <a:t>Consent cannot be obtained from someone who is asleep or is otherwise mentally or physically incapacitated, whether due to alcohol, drugs, or some other condition. </a:t>
            </a:r>
            <a:endParaRPr lang="en-US" dirty="0" smtClean="0"/>
          </a:p>
          <a:p>
            <a:r>
              <a:rPr lang="en-US" dirty="0" smtClean="0"/>
              <a:t>A </a:t>
            </a:r>
            <a:r>
              <a:rPr lang="en-US" dirty="0"/>
              <a:t>person is mentally or physically incapacitated when that person lacks the ability to make or act on considered decisions to engage in sexual activity. Engaging in sexual activity with a person whom you know -- or reasonably should know -- to be incapacitated constitutes sexual misconduct.</a:t>
            </a:r>
          </a:p>
        </p:txBody>
      </p:sp>
    </p:spTree>
    <p:extLst>
      <p:ext uri="{BB962C8B-B14F-4D97-AF65-F5344CB8AC3E}">
        <p14:creationId xmlns:p14="http://schemas.microsoft.com/office/powerpoint/2010/main" val="1256871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Reduce the Risk of Sexual Assault</a:t>
            </a:r>
            <a:endParaRPr lang="en-US" dirty="0"/>
          </a:p>
        </p:txBody>
      </p:sp>
      <p:sp>
        <p:nvSpPr>
          <p:cNvPr id="3" name="Content Placeholder 2"/>
          <p:cNvSpPr>
            <a:spLocks noGrp="1"/>
          </p:cNvSpPr>
          <p:nvPr>
            <p:ph idx="1"/>
          </p:nvPr>
        </p:nvSpPr>
        <p:spPr/>
        <p:txBody>
          <a:bodyPr>
            <a:normAutofit fontScale="92500"/>
          </a:bodyPr>
          <a:lstStyle/>
          <a:p>
            <a:r>
              <a:rPr lang="en-US" dirty="0" smtClean="0"/>
              <a:t>Educate Yourself</a:t>
            </a:r>
          </a:p>
          <a:p>
            <a:r>
              <a:rPr lang="en-US" dirty="0" smtClean="0"/>
              <a:t>Look out for people</a:t>
            </a:r>
          </a:p>
          <a:p>
            <a:r>
              <a:rPr lang="en-US" dirty="0" smtClean="0"/>
              <a:t>Stay in Groups</a:t>
            </a:r>
          </a:p>
          <a:p>
            <a:r>
              <a:rPr lang="en-US" dirty="0" smtClean="0"/>
              <a:t>Never be alone with someone you don’t know</a:t>
            </a:r>
          </a:p>
          <a:p>
            <a:r>
              <a:rPr lang="en-US" dirty="0" smtClean="0"/>
              <a:t>Decide your limits and communicate them clearly</a:t>
            </a:r>
          </a:p>
          <a:p>
            <a:r>
              <a:rPr lang="en-US" dirty="0" smtClean="0"/>
              <a:t>Be assertive</a:t>
            </a:r>
          </a:p>
          <a:p>
            <a:r>
              <a:rPr lang="en-US" dirty="0" smtClean="0"/>
              <a:t>Do not assume anything and </a:t>
            </a:r>
          </a:p>
          <a:p>
            <a:r>
              <a:rPr lang="en-US" dirty="0" smtClean="0"/>
              <a:t>Trust your instincts</a:t>
            </a:r>
            <a:endParaRPr lang="en-US" dirty="0"/>
          </a:p>
        </p:txBody>
      </p:sp>
    </p:spTree>
    <p:extLst>
      <p:ext uri="{BB962C8B-B14F-4D97-AF65-F5344CB8AC3E}">
        <p14:creationId xmlns:p14="http://schemas.microsoft.com/office/powerpoint/2010/main" val="2061621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Helping Victims</a:t>
            </a:r>
            <a:endParaRPr lang="en-US" dirty="0"/>
          </a:p>
        </p:txBody>
      </p:sp>
      <p:sp>
        <p:nvSpPr>
          <p:cNvPr id="3" name="Content Placeholder 2"/>
          <p:cNvSpPr>
            <a:spLocks noGrp="1"/>
          </p:cNvSpPr>
          <p:nvPr>
            <p:ph idx="1"/>
          </p:nvPr>
        </p:nvSpPr>
        <p:spPr/>
        <p:txBody>
          <a:bodyPr/>
          <a:lstStyle/>
          <a:p>
            <a:r>
              <a:rPr lang="en-US" dirty="0" smtClean="0"/>
              <a:t>Let </a:t>
            </a:r>
            <a:r>
              <a:rPr lang="en-US" dirty="0"/>
              <a:t>victims make </a:t>
            </a:r>
            <a:r>
              <a:rPr lang="en-US" dirty="0" smtClean="0"/>
              <a:t>decisions </a:t>
            </a:r>
          </a:p>
          <a:p>
            <a:r>
              <a:rPr lang="en-US" dirty="0" smtClean="0"/>
              <a:t>Listen </a:t>
            </a:r>
            <a:r>
              <a:rPr lang="en-US" dirty="0"/>
              <a:t>with patience </a:t>
            </a:r>
            <a:endParaRPr lang="en-US" dirty="0" smtClean="0"/>
          </a:p>
          <a:p>
            <a:r>
              <a:rPr lang="en-US" dirty="0" smtClean="0"/>
              <a:t>Active </a:t>
            </a:r>
            <a:r>
              <a:rPr lang="en-US" dirty="0"/>
              <a:t>Listening </a:t>
            </a:r>
            <a:endParaRPr lang="en-US" dirty="0" smtClean="0"/>
          </a:p>
          <a:p>
            <a:r>
              <a:rPr lang="en-US" dirty="0" smtClean="0"/>
              <a:t>Provide </a:t>
            </a:r>
            <a:r>
              <a:rPr lang="en-US" dirty="0"/>
              <a:t>victims with information and referrals</a:t>
            </a:r>
          </a:p>
        </p:txBody>
      </p:sp>
    </p:spTree>
    <p:extLst>
      <p:ext uri="{BB962C8B-B14F-4D97-AF65-F5344CB8AC3E}">
        <p14:creationId xmlns:p14="http://schemas.microsoft.com/office/powerpoint/2010/main" val="14754718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and Life </a:t>
            </a:r>
            <a:endParaRPr lang="en-US" dirty="0"/>
          </a:p>
        </p:txBody>
      </p:sp>
      <p:sp>
        <p:nvSpPr>
          <p:cNvPr id="3" name="Content Placeholder 2"/>
          <p:cNvSpPr>
            <a:spLocks noGrp="1"/>
          </p:cNvSpPr>
          <p:nvPr>
            <p:ph idx="1"/>
          </p:nvPr>
        </p:nvSpPr>
        <p:spPr/>
        <p:txBody>
          <a:bodyPr/>
          <a:lstStyle/>
          <a:p>
            <a:r>
              <a:rPr lang="en-US" dirty="0" smtClean="0"/>
              <a:t>Events may have inherent physical risks that require contingency plans including:</a:t>
            </a:r>
          </a:p>
          <a:p>
            <a:pPr lvl="1"/>
            <a:r>
              <a:rPr lang="en-US" dirty="0" smtClean="0"/>
              <a:t>Fire Safety</a:t>
            </a:r>
          </a:p>
          <a:p>
            <a:pPr lvl="1"/>
            <a:r>
              <a:rPr lang="en-US" dirty="0" smtClean="0"/>
              <a:t>Inclement Weather</a:t>
            </a:r>
          </a:p>
          <a:p>
            <a:pPr lvl="1"/>
            <a:r>
              <a:rPr lang="en-US" dirty="0" smtClean="0"/>
              <a:t>Campus Emergency</a:t>
            </a:r>
            <a:endParaRPr lang="en-US" dirty="0"/>
          </a:p>
        </p:txBody>
      </p:sp>
    </p:spTree>
    <p:extLst>
      <p:ext uri="{BB962C8B-B14F-4D97-AF65-F5344CB8AC3E}">
        <p14:creationId xmlns:p14="http://schemas.microsoft.com/office/powerpoint/2010/main" val="4122210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Inclement Weather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Always have a backup plan</a:t>
            </a:r>
          </a:p>
          <a:p>
            <a:r>
              <a:rPr lang="en-US" dirty="0" smtClean="0"/>
              <a:t>Book a rain location if needed</a:t>
            </a:r>
          </a:p>
          <a:p>
            <a:pPr lvl="1"/>
            <a:r>
              <a:rPr lang="en-US" dirty="0" smtClean="0"/>
              <a:t>If you have outside food remember you cannot bring outside food into the RSC.</a:t>
            </a:r>
          </a:p>
          <a:p>
            <a:r>
              <a:rPr lang="en-US" dirty="0" smtClean="0"/>
              <a:t>If City Tornado Siren sounds travel to the interior of the structure. </a:t>
            </a:r>
          </a:p>
          <a:p>
            <a:r>
              <a:rPr lang="en-US" dirty="0" smtClean="0"/>
              <a:t>Know the “areas of refuge” in each building on-campus</a:t>
            </a:r>
          </a:p>
          <a:p>
            <a:r>
              <a:rPr lang="en-US" dirty="0" smtClean="0"/>
              <a:t>Check Emergency Notification Text System (PAWS)</a:t>
            </a:r>
            <a:endParaRPr lang="en-US" dirty="0"/>
          </a:p>
        </p:txBody>
      </p:sp>
    </p:spTree>
    <p:extLst>
      <p:ext uri="{BB962C8B-B14F-4D97-AF65-F5344CB8AC3E}">
        <p14:creationId xmlns:p14="http://schemas.microsoft.com/office/powerpoint/2010/main" val="3067723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and Life Safety</a:t>
            </a:r>
            <a:endParaRPr lang="en-US" dirty="0"/>
          </a:p>
        </p:txBody>
      </p:sp>
      <p:sp>
        <p:nvSpPr>
          <p:cNvPr id="3" name="Content Placeholder 2"/>
          <p:cNvSpPr>
            <a:spLocks noGrp="1"/>
          </p:cNvSpPr>
          <p:nvPr>
            <p:ph idx="1"/>
          </p:nvPr>
        </p:nvSpPr>
        <p:spPr/>
        <p:txBody>
          <a:bodyPr>
            <a:normAutofit fontScale="92500" lnSpcReduction="20000"/>
          </a:bodyPr>
          <a:lstStyle/>
          <a:p>
            <a:r>
              <a:rPr lang="en-US" dirty="0"/>
              <a:t>General Fire/Life Safety Guidelines</a:t>
            </a:r>
          </a:p>
          <a:p>
            <a:r>
              <a:rPr lang="en-US" dirty="0" smtClean="0"/>
              <a:t>Be </a:t>
            </a:r>
            <a:r>
              <a:rPr lang="en-US" dirty="0"/>
              <a:t>sure to call authorities to notify them of the emergency.</a:t>
            </a:r>
          </a:p>
          <a:p>
            <a:pPr lvl="1"/>
            <a:r>
              <a:rPr lang="en-US" dirty="0" smtClean="0"/>
              <a:t>Most </a:t>
            </a:r>
            <a:r>
              <a:rPr lang="en-US" dirty="0"/>
              <a:t>locations have 9-1-1 service</a:t>
            </a:r>
          </a:p>
          <a:p>
            <a:pPr lvl="1"/>
            <a:r>
              <a:rPr lang="en-US" dirty="0" smtClean="0"/>
              <a:t>Verify </a:t>
            </a:r>
            <a:r>
              <a:rPr lang="en-US" dirty="0"/>
              <a:t>emergency contact number before event</a:t>
            </a:r>
          </a:p>
          <a:p>
            <a:r>
              <a:rPr lang="en-US" dirty="0" smtClean="0"/>
              <a:t>First </a:t>
            </a:r>
            <a:r>
              <a:rPr lang="en-US" dirty="0"/>
              <a:t>priority is to ensure safety of attendees</a:t>
            </a:r>
          </a:p>
          <a:p>
            <a:r>
              <a:rPr lang="en-US" dirty="0" smtClean="0"/>
              <a:t>Have </a:t>
            </a:r>
            <a:r>
              <a:rPr lang="en-US" dirty="0"/>
              <a:t>some method of accounting for attendees location</a:t>
            </a:r>
          </a:p>
          <a:p>
            <a:r>
              <a:rPr lang="en-US" dirty="0" smtClean="0"/>
              <a:t>Initiate </a:t>
            </a:r>
            <a:r>
              <a:rPr lang="en-US" dirty="0"/>
              <a:t>appropriate actions in response to the emergency</a:t>
            </a:r>
          </a:p>
        </p:txBody>
      </p:sp>
    </p:spTree>
    <p:extLst>
      <p:ext uri="{BB962C8B-B14F-4D97-AF65-F5344CB8AC3E}">
        <p14:creationId xmlns:p14="http://schemas.microsoft.com/office/powerpoint/2010/main" val="199910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 Safety</a:t>
            </a:r>
            <a:endParaRPr lang="en-US" dirty="0"/>
          </a:p>
        </p:txBody>
      </p:sp>
      <p:sp>
        <p:nvSpPr>
          <p:cNvPr id="3" name="Content Placeholder 2"/>
          <p:cNvSpPr>
            <a:spLocks noGrp="1"/>
          </p:cNvSpPr>
          <p:nvPr>
            <p:ph idx="1"/>
          </p:nvPr>
        </p:nvSpPr>
        <p:spPr/>
        <p:txBody>
          <a:bodyPr>
            <a:normAutofit fontScale="85000" lnSpcReduction="10000"/>
          </a:bodyPr>
          <a:lstStyle/>
          <a:p>
            <a:r>
              <a:rPr lang="en-US" dirty="0"/>
              <a:t>Fire – evacuate building; Do not allow anyone to re-enter a building until cleared by the proper authority </a:t>
            </a:r>
            <a:endParaRPr lang="en-US" dirty="0" smtClean="0"/>
          </a:p>
          <a:p>
            <a:r>
              <a:rPr lang="en-US" dirty="0" smtClean="0"/>
              <a:t>There </a:t>
            </a:r>
            <a:r>
              <a:rPr lang="en-US" dirty="0"/>
              <a:t>are several common causes of accidental college fires: </a:t>
            </a:r>
            <a:endParaRPr lang="en-US" dirty="0" smtClean="0"/>
          </a:p>
          <a:p>
            <a:pPr lvl="1"/>
            <a:r>
              <a:rPr lang="en-US" dirty="0" smtClean="0"/>
              <a:t>Careless </a:t>
            </a:r>
            <a:r>
              <a:rPr lang="en-US" dirty="0"/>
              <a:t>smoking </a:t>
            </a:r>
          </a:p>
          <a:p>
            <a:pPr lvl="1"/>
            <a:r>
              <a:rPr lang="en-US" dirty="0" smtClean="0"/>
              <a:t>Unattended </a:t>
            </a:r>
            <a:r>
              <a:rPr lang="en-US" dirty="0"/>
              <a:t>candles, incense, perfume burners </a:t>
            </a:r>
            <a:endParaRPr lang="en-US" dirty="0" smtClean="0"/>
          </a:p>
          <a:p>
            <a:pPr lvl="1"/>
            <a:r>
              <a:rPr lang="en-US" dirty="0" smtClean="0"/>
              <a:t>Cooking </a:t>
            </a:r>
          </a:p>
          <a:p>
            <a:pPr lvl="1"/>
            <a:r>
              <a:rPr lang="en-US" dirty="0" smtClean="0"/>
              <a:t>Overloaded </a:t>
            </a:r>
            <a:r>
              <a:rPr lang="en-US" dirty="0"/>
              <a:t>extension cords and power outlets </a:t>
            </a:r>
            <a:endParaRPr lang="en-US" dirty="0" smtClean="0"/>
          </a:p>
          <a:p>
            <a:pPr lvl="1"/>
            <a:r>
              <a:rPr lang="en-US" dirty="0" smtClean="0"/>
              <a:t>Leaves </a:t>
            </a:r>
            <a:r>
              <a:rPr lang="en-US" dirty="0"/>
              <a:t>and debris located near buildings </a:t>
            </a:r>
            <a:endParaRPr lang="en-US" dirty="0" smtClean="0"/>
          </a:p>
          <a:p>
            <a:pPr lvl="1"/>
            <a:r>
              <a:rPr lang="en-US" dirty="0" smtClean="0"/>
              <a:t>Unattended </a:t>
            </a:r>
            <a:r>
              <a:rPr lang="en-US" dirty="0"/>
              <a:t>cooking grills </a:t>
            </a:r>
            <a:endParaRPr lang="en-US" dirty="0" smtClean="0"/>
          </a:p>
          <a:p>
            <a:pPr lvl="1"/>
            <a:r>
              <a:rPr lang="en-US" dirty="0" smtClean="0"/>
              <a:t>Improper </a:t>
            </a:r>
            <a:r>
              <a:rPr lang="en-US" dirty="0"/>
              <a:t>use of surge protectors </a:t>
            </a:r>
          </a:p>
        </p:txBody>
      </p:sp>
    </p:spTree>
    <p:extLst>
      <p:ext uri="{BB962C8B-B14F-4D97-AF65-F5344CB8AC3E}">
        <p14:creationId xmlns:p14="http://schemas.microsoft.com/office/powerpoint/2010/main" val="21332582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Life Safety</a:t>
            </a:r>
            <a:endParaRPr lang="en-US" dirty="0"/>
          </a:p>
        </p:txBody>
      </p:sp>
      <p:sp>
        <p:nvSpPr>
          <p:cNvPr id="3" name="Content Placeholder 2"/>
          <p:cNvSpPr>
            <a:spLocks noGrp="1"/>
          </p:cNvSpPr>
          <p:nvPr>
            <p:ph idx="1"/>
          </p:nvPr>
        </p:nvSpPr>
        <p:spPr/>
        <p:txBody>
          <a:bodyPr>
            <a:normAutofit fontScale="70000" lnSpcReduction="20000"/>
          </a:bodyPr>
          <a:lstStyle/>
          <a:p>
            <a:r>
              <a:rPr lang="en-US" dirty="0"/>
              <a:t>Report to administration, landlord, etc. defective or inoperable fire </a:t>
            </a:r>
            <a:r>
              <a:rPr lang="en-US" dirty="0" smtClean="0"/>
              <a:t>protection equipment</a:t>
            </a:r>
            <a:r>
              <a:rPr lang="en-US" dirty="0"/>
              <a:t>.</a:t>
            </a:r>
          </a:p>
          <a:p>
            <a:r>
              <a:rPr lang="en-US" dirty="0" smtClean="0"/>
              <a:t>Do </a:t>
            </a:r>
            <a:r>
              <a:rPr lang="en-US" dirty="0"/>
              <a:t>not tamper with fire protection equipment.</a:t>
            </a:r>
          </a:p>
          <a:p>
            <a:r>
              <a:rPr lang="en-US" dirty="0" smtClean="0"/>
              <a:t>Know </a:t>
            </a:r>
            <a:r>
              <a:rPr lang="en-US" dirty="0"/>
              <a:t>your evacuation routes in apartments, houses, hotels, </a:t>
            </a:r>
            <a:r>
              <a:rPr lang="en-US" dirty="0" smtClean="0"/>
              <a:t>conference centers</a:t>
            </a:r>
            <a:r>
              <a:rPr lang="en-US" dirty="0"/>
              <a:t>, etc.</a:t>
            </a:r>
          </a:p>
          <a:p>
            <a:r>
              <a:rPr lang="en-US" dirty="0" smtClean="0"/>
              <a:t>Keep </a:t>
            </a:r>
            <a:r>
              <a:rPr lang="en-US" dirty="0"/>
              <a:t>egress hallways and exits clear of </a:t>
            </a:r>
            <a:r>
              <a:rPr lang="en-US" dirty="0" smtClean="0"/>
              <a:t>obstructions.</a:t>
            </a:r>
          </a:p>
          <a:p>
            <a:r>
              <a:rPr lang="en-US" dirty="0" smtClean="0"/>
              <a:t>If </a:t>
            </a:r>
            <a:r>
              <a:rPr lang="en-US" dirty="0"/>
              <a:t>you observe a fire:</a:t>
            </a:r>
          </a:p>
          <a:p>
            <a:pPr lvl="1"/>
            <a:r>
              <a:rPr lang="en-US" dirty="0" smtClean="0"/>
              <a:t>Activate </a:t>
            </a:r>
            <a:r>
              <a:rPr lang="en-US" dirty="0"/>
              <a:t>the fire alarm system to notify building occupants of the emergency</a:t>
            </a:r>
          </a:p>
          <a:p>
            <a:pPr lvl="1"/>
            <a:r>
              <a:rPr lang="en-US" dirty="0" smtClean="0"/>
              <a:t>Notify </a:t>
            </a:r>
            <a:r>
              <a:rPr lang="en-US" dirty="0"/>
              <a:t>the University Police or the Stephenville Fire Department of the fire</a:t>
            </a:r>
          </a:p>
          <a:p>
            <a:pPr lvl="1"/>
            <a:r>
              <a:rPr lang="en-US" dirty="0" smtClean="0"/>
              <a:t>Evacuate </a:t>
            </a:r>
            <a:r>
              <a:rPr lang="en-US" dirty="0"/>
              <a:t>the building</a:t>
            </a:r>
          </a:p>
          <a:p>
            <a:pPr lvl="1"/>
            <a:r>
              <a:rPr lang="en-US" dirty="0" smtClean="0"/>
              <a:t>Remain </a:t>
            </a:r>
            <a:r>
              <a:rPr lang="en-US" dirty="0"/>
              <a:t>outside until notified by the fire department the building is safe to</a:t>
            </a:r>
          </a:p>
          <a:p>
            <a:pPr lvl="1"/>
            <a:r>
              <a:rPr lang="en-US" dirty="0"/>
              <a:t>re-enter</a:t>
            </a:r>
          </a:p>
        </p:txBody>
      </p:sp>
    </p:spTree>
    <p:extLst>
      <p:ext uri="{BB962C8B-B14F-4D97-AF65-F5344CB8AC3E}">
        <p14:creationId xmlns:p14="http://schemas.microsoft.com/office/powerpoint/2010/main" val="28155999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at Parties</a:t>
            </a:r>
            <a:endParaRPr lang="en-US" dirty="0"/>
          </a:p>
        </p:txBody>
      </p:sp>
      <p:sp>
        <p:nvSpPr>
          <p:cNvPr id="3" name="Content Placeholder 2"/>
          <p:cNvSpPr>
            <a:spLocks noGrp="1"/>
          </p:cNvSpPr>
          <p:nvPr>
            <p:ph idx="1"/>
          </p:nvPr>
        </p:nvSpPr>
        <p:spPr/>
        <p:txBody>
          <a:bodyPr/>
          <a:lstStyle/>
          <a:p>
            <a:r>
              <a:rPr lang="en-US" dirty="0" smtClean="0"/>
              <a:t>Can organizations be held responsible for an individual’s behavior?</a:t>
            </a:r>
          </a:p>
          <a:p>
            <a:pPr lvl="1"/>
            <a:r>
              <a:rPr lang="en-US" dirty="0" smtClean="0"/>
              <a:t>YES!</a:t>
            </a:r>
          </a:p>
          <a:p>
            <a:pPr lvl="1"/>
            <a:r>
              <a:rPr lang="en-US" dirty="0" smtClean="0"/>
              <a:t>It can depend on number of members attending but most importantly you assume responsibility if the activity is </a:t>
            </a:r>
            <a:r>
              <a:rPr lang="en-US" b="1" dirty="0" smtClean="0">
                <a:effectLst>
                  <a:outerShdw blurRad="38100" dist="38100" dir="2700000" algn="tl">
                    <a:srgbClr val="000000">
                      <a:alpha val="43137"/>
                    </a:srgbClr>
                  </a:outerShdw>
                </a:effectLst>
              </a:rPr>
              <a:t>related</a:t>
            </a:r>
            <a:r>
              <a:rPr lang="en-US" dirty="0" smtClean="0"/>
              <a:t> to the organization.</a:t>
            </a:r>
            <a:endParaRPr lang="en-US" dirty="0"/>
          </a:p>
        </p:txBody>
      </p:sp>
    </p:spTree>
    <p:extLst>
      <p:ext uri="{BB962C8B-B14F-4D97-AF65-F5344CB8AC3E}">
        <p14:creationId xmlns:p14="http://schemas.microsoft.com/office/powerpoint/2010/main" val="25256441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at Parties</a:t>
            </a:r>
            <a:endParaRPr lang="en-US" dirty="0"/>
          </a:p>
        </p:txBody>
      </p:sp>
      <p:sp>
        <p:nvSpPr>
          <p:cNvPr id="3" name="Content Placeholder 2"/>
          <p:cNvSpPr>
            <a:spLocks noGrp="1"/>
          </p:cNvSpPr>
          <p:nvPr>
            <p:ph idx="1"/>
          </p:nvPr>
        </p:nvSpPr>
        <p:spPr/>
        <p:txBody>
          <a:bodyPr>
            <a:normAutofit fontScale="92500" lnSpcReduction="10000"/>
          </a:bodyPr>
          <a:lstStyle/>
          <a:p>
            <a:r>
              <a:rPr lang="en-US" dirty="0"/>
              <a:t>Organizations may be held responsible when</a:t>
            </a:r>
            <a:r>
              <a:rPr lang="en-US" dirty="0" smtClean="0"/>
              <a:t>…</a:t>
            </a:r>
          </a:p>
          <a:p>
            <a:pPr lvl="1"/>
            <a:r>
              <a:rPr lang="en-US" dirty="0" smtClean="0"/>
              <a:t>acts </a:t>
            </a:r>
            <a:r>
              <a:rPr lang="en-US" dirty="0"/>
              <a:t>of individual members are directly related to the </a:t>
            </a:r>
            <a:r>
              <a:rPr lang="en-US" dirty="0" smtClean="0"/>
              <a:t>student organization's </a:t>
            </a:r>
            <a:r>
              <a:rPr lang="en-US" dirty="0"/>
              <a:t>activities</a:t>
            </a:r>
          </a:p>
          <a:p>
            <a:pPr lvl="1"/>
            <a:r>
              <a:rPr lang="en-US" dirty="0" smtClean="0"/>
              <a:t>member </a:t>
            </a:r>
            <a:r>
              <a:rPr lang="en-US" dirty="0"/>
              <a:t>is violating local, state, or federal law or </a:t>
            </a:r>
            <a:r>
              <a:rPr lang="en-US" dirty="0" smtClean="0"/>
              <a:t>University regulations </a:t>
            </a:r>
            <a:r>
              <a:rPr lang="en-US" dirty="0"/>
              <a:t>and other members present fail to discourage </a:t>
            </a:r>
            <a:r>
              <a:rPr lang="en-US" dirty="0" smtClean="0"/>
              <a:t>such activity</a:t>
            </a:r>
            <a:endParaRPr lang="en-US" dirty="0"/>
          </a:p>
          <a:p>
            <a:r>
              <a:rPr lang="en-US" dirty="0" smtClean="0"/>
              <a:t>Remember </a:t>
            </a:r>
            <a:r>
              <a:rPr lang="en-US" dirty="0"/>
              <a:t>… in addition to the group being held </a:t>
            </a:r>
            <a:r>
              <a:rPr lang="en-US" dirty="0" err="1" smtClean="0"/>
              <a:t>responsible,members</a:t>
            </a:r>
            <a:r>
              <a:rPr lang="en-US" dirty="0"/>
              <a:t>, officers, and even advisors may be held </a:t>
            </a:r>
            <a:r>
              <a:rPr lang="en-US" dirty="0" smtClean="0"/>
              <a:t>individually responsible </a:t>
            </a:r>
            <a:r>
              <a:rPr lang="en-US" dirty="0"/>
              <a:t>for an individual members actions.</a:t>
            </a:r>
          </a:p>
        </p:txBody>
      </p:sp>
    </p:spTree>
    <p:extLst>
      <p:ext uri="{BB962C8B-B14F-4D97-AF65-F5344CB8AC3E}">
        <p14:creationId xmlns:p14="http://schemas.microsoft.com/office/powerpoint/2010/main" val="8775176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at Parties</a:t>
            </a:r>
            <a:endParaRPr lang="en-US" dirty="0"/>
          </a:p>
        </p:txBody>
      </p:sp>
      <p:sp>
        <p:nvSpPr>
          <p:cNvPr id="3" name="Content Placeholder 2"/>
          <p:cNvSpPr>
            <a:spLocks noGrp="1"/>
          </p:cNvSpPr>
          <p:nvPr>
            <p:ph idx="1"/>
          </p:nvPr>
        </p:nvSpPr>
        <p:spPr/>
        <p:txBody>
          <a:bodyPr/>
          <a:lstStyle/>
          <a:p>
            <a:r>
              <a:rPr lang="en-US" dirty="0" smtClean="0"/>
              <a:t>Communicate organizational and university expectations to members BEFORE there is a problem</a:t>
            </a:r>
          </a:p>
          <a:p>
            <a:r>
              <a:rPr lang="en-US" dirty="0" smtClean="0"/>
              <a:t>Know the law</a:t>
            </a:r>
          </a:p>
          <a:p>
            <a:r>
              <a:rPr lang="en-US" dirty="0" smtClean="0"/>
              <a:t>Encourage good judgment</a:t>
            </a:r>
          </a:p>
          <a:p>
            <a:pPr lvl="1"/>
            <a:r>
              <a:rPr lang="en-US" dirty="0" smtClean="0"/>
              <a:t>Choosing whether to attend a party</a:t>
            </a:r>
          </a:p>
          <a:p>
            <a:pPr lvl="1"/>
            <a:r>
              <a:rPr lang="en-US" dirty="0" smtClean="0"/>
              <a:t>Pictures that can be posted to social media</a:t>
            </a:r>
          </a:p>
          <a:p>
            <a:pPr lvl="1"/>
            <a:r>
              <a:rPr lang="en-US" dirty="0" smtClean="0"/>
              <a:t>Staying at a party if illegal or risky behavior</a:t>
            </a:r>
            <a:endParaRPr lang="en-US" dirty="0"/>
          </a:p>
        </p:txBody>
      </p:sp>
    </p:spTree>
    <p:extLst>
      <p:ext uri="{BB962C8B-B14F-4D97-AF65-F5344CB8AC3E}">
        <p14:creationId xmlns:p14="http://schemas.microsoft.com/office/powerpoint/2010/main" val="41867533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Travel with Student Organizations</a:t>
            </a:r>
            <a:endParaRPr lang="en-US" dirty="0"/>
          </a:p>
        </p:txBody>
      </p:sp>
      <p:sp>
        <p:nvSpPr>
          <p:cNvPr id="3" name="Content Placeholder 2"/>
          <p:cNvSpPr>
            <a:spLocks noGrp="1"/>
          </p:cNvSpPr>
          <p:nvPr>
            <p:ph idx="1"/>
          </p:nvPr>
        </p:nvSpPr>
        <p:spPr/>
        <p:txBody>
          <a:bodyPr/>
          <a:lstStyle/>
          <a:p>
            <a:r>
              <a:rPr lang="en-US" dirty="0" smtClean="0"/>
              <a:t>If organization is traveling</a:t>
            </a:r>
          </a:p>
          <a:p>
            <a:pPr lvl="1"/>
            <a:r>
              <a:rPr lang="en-US" dirty="0" smtClean="0"/>
              <a:t>Notify UPD</a:t>
            </a:r>
          </a:p>
          <a:p>
            <a:pPr lvl="2"/>
            <a:r>
              <a:rPr lang="en-US" dirty="0" smtClean="0"/>
              <a:t>Needed for </a:t>
            </a:r>
            <a:r>
              <a:rPr lang="en-US" dirty="0" err="1" smtClean="0"/>
              <a:t>Clery</a:t>
            </a:r>
            <a:r>
              <a:rPr lang="en-US" dirty="0" smtClean="0"/>
              <a:t> Act Reporting</a:t>
            </a:r>
          </a:p>
          <a:p>
            <a:pPr lvl="2"/>
            <a:r>
              <a:rPr lang="en-US" dirty="0" smtClean="0"/>
              <a:t>List of those traveling and location</a:t>
            </a:r>
          </a:p>
          <a:p>
            <a:pPr lvl="1"/>
            <a:r>
              <a:rPr lang="en-US" dirty="0" smtClean="0"/>
              <a:t>If to a conference</a:t>
            </a:r>
          </a:p>
          <a:p>
            <a:pPr lvl="2"/>
            <a:r>
              <a:rPr lang="en-US" dirty="0" err="1" smtClean="0"/>
              <a:t>Notifiy</a:t>
            </a:r>
            <a:r>
              <a:rPr lang="en-US" dirty="0" smtClean="0"/>
              <a:t> UPD</a:t>
            </a:r>
          </a:p>
          <a:p>
            <a:pPr lvl="2"/>
            <a:r>
              <a:rPr lang="en-US" dirty="0" smtClean="0"/>
              <a:t>Give list of those traveling, location of conference, and hotel name</a:t>
            </a:r>
          </a:p>
          <a:p>
            <a:pPr lvl="2"/>
            <a:endParaRPr lang="en-US" dirty="0"/>
          </a:p>
        </p:txBody>
      </p:sp>
    </p:spTree>
    <p:extLst>
      <p:ext uri="{BB962C8B-B14F-4D97-AF65-F5344CB8AC3E}">
        <p14:creationId xmlns:p14="http://schemas.microsoft.com/office/powerpoint/2010/main" val="29699409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Mandatory Reporters</a:t>
            </a:r>
            <a:endParaRPr lang="en-US" dirty="0"/>
          </a:p>
        </p:txBody>
      </p:sp>
      <p:sp>
        <p:nvSpPr>
          <p:cNvPr id="3" name="Content Placeholder 2"/>
          <p:cNvSpPr>
            <a:spLocks noGrp="1"/>
          </p:cNvSpPr>
          <p:nvPr>
            <p:ph idx="1"/>
          </p:nvPr>
        </p:nvSpPr>
        <p:spPr/>
        <p:txBody>
          <a:bodyPr/>
          <a:lstStyle/>
          <a:p>
            <a:r>
              <a:rPr lang="en-US" sz="2400" dirty="0" smtClean="0"/>
              <a:t>As an advisor for a student organization you are a mandatory reporter!</a:t>
            </a:r>
          </a:p>
          <a:p>
            <a:pPr marL="0" indent="0">
              <a:buNone/>
            </a:pPr>
            <a:endParaRPr lang="en-US" dirty="0"/>
          </a:p>
        </p:txBody>
      </p:sp>
    </p:spTree>
    <p:extLst>
      <p:ext uri="{BB962C8B-B14F-4D97-AF65-F5344CB8AC3E}">
        <p14:creationId xmlns:p14="http://schemas.microsoft.com/office/powerpoint/2010/main" val="8072363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2200"/>
            <a:ext cx="8229600" cy="1143000"/>
          </a:xfrm>
        </p:spPr>
        <p:txBody>
          <a:bodyPr/>
          <a:lstStyle/>
          <a:p>
            <a:r>
              <a:rPr lang="en-US" dirty="0" smtClean="0"/>
              <a:t>Questions?</a:t>
            </a:r>
            <a:endParaRPr lang="en-US" dirty="0"/>
          </a:p>
        </p:txBody>
      </p:sp>
    </p:spTree>
    <p:extLst>
      <p:ext uri="{BB962C8B-B14F-4D97-AF65-F5344CB8AC3E}">
        <p14:creationId xmlns:p14="http://schemas.microsoft.com/office/powerpoint/2010/main" val="119090702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Student Organization Advisor Training&amp;quot;&quot;/&gt;&lt;property id=&quot;20307&quot; value=&quot;256&quot;/&gt;&lt;/object&gt;&lt;object type=&quot;3&quot; unique_id=&quot;10005&quot;&gt;&lt;property id=&quot;20148&quot; value=&quot;5&quot;/&gt;&lt;property id=&quot;20300&quot; value=&quot;Slide 2 - &amp;quot;Agenda&amp;quot;&quot;/&gt;&lt;property id=&quot;20307&quot; value=&quot;257&quot;/&gt;&lt;/object&gt;&lt;object type=&quot;3&quot; unique_id=&quot;10006&quot;&gt;&lt;property id=&quot;20148&quot; value=&quot;5&quot;/&gt;&lt;property id=&quot;20300&quot; value=&quot;Slide 4 - &amp;quot;Registration&amp;quot;&quot;/&gt;&lt;property id=&quot;20307&quot; value=&quot;258&quot;/&gt;&lt;/object&gt;&lt;object type=&quot;3&quot; unique_id=&quot;10009&quot;&gt;&lt;property id=&quot;20148&quot; value=&quot;5&quot;/&gt;&lt;property id=&quot;20300&quot; value=&quot;Slide 3 - &amp;quot;Start with Why&amp;quot;&quot;/&gt;&lt;property id=&quot;20307&quot; value=&quot;261&quot;/&gt;&lt;/object&gt;&lt;object type=&quot;3&quot; unique_id=&quot;10010&quot;&gt;&lt;property id=&quot;20148&quot; value=&quot;5&quot;/&gt;&lt;property id=&quot;20300&quot; value=&quot;Slide 13 - &amp;quot;Challenge for the Year&amp;quot;&quot;/&gt;&lt;property id=&quot;20307&quot; value=&quot;262&quot;/&gt;&lt;/object&gt;&lt;object type=&quot;3&quot; unique_id=&quot;10033&quot;&gt;&lt;property id=&quot;20148&quot; value=&quot;5&quot;/&gt;&lt;property id=&quot;20300&quot; value=&quot;Slide 14 - &amp;quot;Questions?&amp;quot;&quot;/&gt;&lt;property id=&quot;20307&quot; value=&quot;265&quot;/&gt;&lt;/object&gt;&lt;object type=&quot;3&quot; unique_id=&quot;10070&quot;&gt;&lt;property id=&quot;20148&quot; value=&quot;5&quot;/&gt;&lt;property id=&quot;20300&quot; value=&quot;Slide 7 - &amp;quot;Policy Updates and Handbook&amp;quot;&quot;/&gt;&lt;property id=&quot;20307&quot; value=&quot;266&quot;/&gt;&lt;/object&gt;&lt;object type=&quot;3&quot; unique_id=&quot;10071&quot;&gt;&lt;property id=&quot;20148&quot; value=&quot;5&quot;/&gt;&lt;property id=&quot;20300&quot; value=&quot;Slide 8 - &amp;quot;Student Organization Banking&amp;quot;&quot;/&gt;&lt;property id=&quot;20307&quot; value=&quot;267&quot;/&gt;&lt;/object&gt;&lt;object type=&quot;3&quot; unique_id=&quot;10072&quot;&gt;&lt;property id=&quot;20148&quot; value=&quot;5&quot;/&gt;&lt;property id=&quot;20300&quot; value=&quot;Slide 9 - &amp;quot;Student Organization Conduct&amp;quot;&quot;/&gt;&lt;property id=&quot;20307&quot; value=&quot;268&quot;/&gt;&lt;/object&gt;&lt;object type=&quot;3&quot; unique_id=&quot;10102&quot;&gt;&lt;property id=&quot;20148&quot; value=&quot;5&quot;/&gt;&lt;property id=&quot;20300&quot; value=&quot;Slide 10 - &amp;quot;SOAC and Travel Policy&amp;quot;&quot;/&gt;&lt;property id=&quot;20307&quot; value=&quot;270&quot;/&gt;&lt;/object&gt;&lt;object type=&quot;3&quot; unique_id=&quot;10151&quot;&gt;&lt;property id=&quot;20148&quot; value=&quot;5&quot;/&gt;&lt;property id=&quot;20300&quot; value=&quot;Slide 5 - &amp;quot;New Student Org GA&amp;quot;&quot;/&gt;&lt;property id=&quot;20307&quot; value=&quot;273&quot;/&gt;&lt;/object&gt;&lt;object type=&quot;3&quot; unique_id=&quot;10152&quot;&gt;&lt;property id=&quot;20148&quot; value=&quot;5&quot;/&gt;&lt;property id=&quot;20300&quot; value=&quot;Slide 6 - &amp;quot;Training&amp;quot;&quot;/&gt;&lt;property id=&quot;20307&quot; value=&quot;271&quot;/&gt;&lt;/object&gt;&lt;object type=&quot;3&quot; unique_id=&quot;10153&quot;&gt;&lt;property id=&quot;20148&quot; value=&quot;5&quot;/&gt;&lt;property id=&quot;20300&quot; value=&quot;Slide 11 - &amp;quot;More travel fun!&amp;quot;&quot;/&gt;&lt;property id=&quot;20307&quot; value=&quot;272&quot;/&gt;&lt;/object&gt;&lt;object type=&quot;3&quot; unique_id=&quot;10170&quot;&gt;&lt;property id=&quot;20148&quot; value=&quot;5&quot;/&gt;&lt;property id=&quot;20300&quot; value=&quot;Slide 12 - &amp;quot;Marketing and Fliers&amp;quot;&quot;/&gt;&lt;property id=&quot;20307&quot; value=&quot;274&quot;/&gt;&lt;/object&gt;&lt;/object&gt;&lt;/object&gt;&lt;/database&gt;"/>
  <p:tag name="SECTOMILLISECCONVERTED" val="1"/>
</p:tagLst>
</file>

<file path=ppt/theme/theme1.xml><?xml version="1.0" encoding="utf-8"?>
<a:theme xmlns:a="http://schemas.openxmlformats.org/drawingml/2006/main" name="Office Theme">
  <a:themeElements>
    <a:clrScheme name="Custom 60">
      <a:dk1>
        <a:srgbClr val="0070C0"/>
      </a:dk1>
      <a:lt1>
        <a:sysClr val="window" lastClr="FFFFFF"/>
      </a:lt1>
      <a:dk2>
        <a:srgbClr val="0070C0"/>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2013</TotalTime>
  <Words>1831</Words>
  <Application>Microsoft Office PowerPoint</Application>
  <PresentationFormat>On-screen Show (4:3)</PresentationFormat>
  <Paragraphs>196</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Student Organization Advisor Training</vt:lpstr>
      <vt:lpstr>Agenda</vt:lpstr>
      <vt:lpstr>Registration</vt:lpstr>
      <vt:lpstr>Training</vt:lpstr>
      <vt:lpstr>SOAC Reminders</vt:lpstr>
      <vt:lpstr>SOAC </vt:lpstr>
      <vt:lpstr>What is Risk Management?</vt:lpstr>
      <vt:lpstr>High Risk Activities</vt:lpstr>
      <vt:lpstr>Risk Types</vt:lpstr>
      <vt:lpstr>Risk Management Process</vt:lpstr>
      <vt:lpstr>Scenario</vt:lpstr>
      <vt:lpstr>Assessment</vt:lpstr>
      <vt:lpstr>Alcohol, Illegal Drugs, and Penalties</vt:lpstr>
      <vt:lpstr>Methods of Mitigating</vt:lpstr>
      <vt:lpstr>What Should You Do?</vt:lpstr>
      <vt:lpstr>Hazing</vt:lpstr>
      <vt:lpstr>Hazing cont’d</vt:lpstr>
      <vt:lpstr>Prevent Hazing</vt:lpstr>
      <vt:lpstr>Sexual Abuse and Sexual Harassment</vt:lpstr>
      <vt:lpstr>Sexual Abuse and Sexual Harassment</vt:lpstr>
      <vt:lpstr>Sexual Abuse and Sexual Harassment</vt:lpstr>
      <vt:lpstr>How to Reduce the Risk of Sexual Assault</vt:lpstr>
      <vt:lpstr>Helping Victims</vt:lpstr>
      <vt:lpstr>Fire and Life </vt:lpstr>
      <vt:lpstr>Inclement Weather</vt:lpstr>
      <vt:lpstr>Fire and Life Safety</vt:lpstr>
      <vt:lpstr>Fire Safety</vt:lpstr>
      <vt:lpstr>Life Safety</vt:lpstr>
      <vt:lpstr>Behavior at Parties</vt:lpstr>
      <vt:lpstr>Behavior at Parties</vt:lpstr>
      <vt:lpstr>Behavior at Parties</vt:lpstr>
      <vt:lpstr>Travel with Student Organizations</vt:lpstr>
      <vt:lpstr>Mandatory Reporters</vt:lpstr>
      <vt:lpstr>Questions?</vt:lpstr>
    </vt:vector>
  </TitlesOfParts>
  <Company>Texas A&amp;M University - Commerce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Student Organization Advisor Training</dc:title>
  <dc:creator>Jeremy Sippel</dc:creator>
  <cp:lastModifiedBy>Jeremy Sippel</cp:lastModifiedBy>
  <cp:revision>37</cp:revision>
  <dcterms:created xsi:type="dcterms:W3CDTF">2016-09-12T14:34:35Z</dcterms:created>
  <dcterms:modified xsi:type="dcterms:W3CDTF">2019-09-07T16:33:55Z</dcterms:modified>
</cp:coreProperties>
</file>