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handoutMasterIdLst>
    <p:handoutMasterId r:id="rId18"/>
  </p:handoutMasterIdLst>
  <p:sldIdLst>
    <p:sldId id="256" r:id="rId2"/>
    <p:sldId id="258" r:id="rId3"/>
    <p:sldId id="257" r:id="rId4"/>
    <p:sldId id="259" r:id="rId5"/>
    <p:sldId id="260" r:id="rId6"/>
    <p:sldId id="261" r:id="rId7"/>
    <p:sldId id="262" r:id="rId8"/>
    <p:sldId id="271" r:id="rId9"/>
    <p:sldId id="263" r:id="rId10"/>
    <p:sldId id="264" r:id="rId11"/>
    <p:sldId id="265" r:id="rId12"/>
    <p:sldId id="266" r:id="rId13"/>
    <p:sldId id="267" r:id="rId14"/>
    <p:sldId id="268" r:id="rId15"/>
    <p:sldId id="270" r:id="rId16"/>
    <p:sldId id="269" r:id="rId17"/>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73" d="100"/>
          <a:sy n="73" d="100"/>
        </p:scale>
        <p:origin x="3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3874E8A8-A350-47EA-B3AC-A8021DE380FB}" type="datetimeFigureOut">
              <a:rPr lang="en-US" smtClean="0"/>
              <a:t>6/4/2019</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DBCF94F7-9404-47B7-A796-FE4AEA93B954}" type="slidenum">
              <a:rPr lang="en-US" smtClean="0"/>
              <a:t>‹#›</a:t>
            </a:fld>
            <a:endParaRPr lang="en-US"/>
          </a:p>
        </p:txBody>
      </p:sp>
    </p:spTree>
    <p:extLst>
      <p:ext uri="{BB962C8B-B14F-4D97-AF65-F5344CB8AC3E}">
        <p14:creationId xmlns:p14="http://schemas.microsoft.com/office/powerpoint/2010/main" val="353357421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6/4/2019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6/4/2019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6/4/2019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6/4/2019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6/4/2019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6/4/2019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6/4/2019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6/4/2019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6/4/2019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6/4/2019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6/4/2019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Student Organization Policy</a:t>
            </a:r>
            <a:br>
              <a:rPr lang="en-US" dirty="0" smtClean="0"/>
            </a:br>
            <a:r>
              <a:rPr lang="en-US" dirty="0" smtClean="0"/>
              <a:t>FY 20</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9451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964691"/>
            <a:ext cx="11665132" cy="5031160"/>
          </a:xfrm>
        </p:spPr>
        <p:txBody>
          <a:bodyPr>
            <a:normAutofit/>
          </a:bodyPr>
          <a:lstStyle/>
          <a:p>
            <a:r>
              <a:rPr lang="en-US" dirty="0" smtClean="0"/>
              <a:t>Disclaimer: Policies you see today are set, however, there may be more changes in the future </a:t>
            </a:r>
            <a:endParaRPr lang="en-US" dirty="0"/>
          </a:p>
        </p:txBody>
      </p:sp>
    </p:spTree>
    <p:extLst>
      <p:ext uri="{BB962C8B-B14F-4D97-AF65-F5344CB8AC3E}">
        <p14:creationId xmlns:p14="http://schemas.microsoft.com/office/powerpoint/2010/main" val="3852048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7" y="365760"/>
            <a:ext cx="10384970" cy="1240971"/>
          </a:xfrm>
        </p:spPr>
        <p:txBody>
          <a:bodyPr/>
          <a:lstStyle/>
          <a:p>
            <a:r>
              <a:rPr lang="en-US" dirty="0" smtClean="0"/>
              <a:t>Classification of Organizations</a:t>
            </a:r>
            <a:endParaRPr lang="en-US" dirty="0"/>
          </a:p>
        </p:txBody>
      </p:sp>
      <p:sp>
        <p:nvSpPr>
          <p:cNvPr id="3" name="Content Placeholder 2"/>
          <p:cNvSpPr>
            <a:spLocks noGrp="1"/>
          </p:cNvSpPr>
          <p:nvPr>
            <p:ph idx="1"/>
          </p:nvPr>
        </p:nvSpPr>
        <p:spPr>
          <a:xfrm>
            <a:off x="1175657" y="2155371"/>
            <a:ext cx="10358846" cy="4441371"/>
          </a:xfrm>
        </p:spPr>
        <p:txBody>
          <a:bodyPr>
            <a:normAutofit/>
          </a:bodyPr>
          <a:lstStyle/>
          <a:p>
            <a:r>
              <a:rPr lang="en-US" sz="2400" dirty="0" smtClean="0"/>
              <a:t>2 Classifications</a:t>
            </a:r>
          </a:p>
          <a:p>
            <a:pPr lvl="1"/>
            <a:r>
              <a:rPr lang="en-US" sz="2000" dirty="0" smtClean="0"/>
              <a:t>Registered Student Organization</a:t>
            </a:r>
          </a:p>
          <a:p>
            <a:pPr lvl="2"/>
            <a:r>
              <a:rPr lang="en-US" sz="2000" dirty="0" smtClean="0"/>
              <a:t>6 students, full-time faculty/staff advisor, complete registration on </a:t>
            </a:r>
            <a:r>
              <a:rPr lang="en-US" sz="2000" dirty="0" err="1" smtClean="0"/>
              <a:t>ManeSync</a:t>
            </a:r>
            <a:r>
              <a:rPr lang="en-US" sz="2000" dirty="0" smtClean="0"/>
              <a:t>, common interest</a:t>
            </a:r>
          </a:p>
          <a:p>
            <a:pPr lvl="2"/>
            <a:r>
              <a:rPr lang="en-US" sz="2000" dirty="0" smtClean="0"/>
              <a:t>Ex. Drone Club</a:t>
            </a:r>
          </a:p>
          <a:p>
            <a:pPr lvl="1"/>
            <a:r>
              <a:rPr lang="en-US" sz="2000" dirty="0" smtClean="0"/>
              <a:t>Sponsored Student Organization</a:t>
            </a:r>
          </a:p>
          <a:p>
            <a:pPr lvl="2"/>
            <a:r>
              <a:rPr lang="en-US" sz="2000" dirty="0" smtClean="0"/>
              <a:t>Linked to the university, represent the university/departments of the university, put on programs integral to the university,  supported by a department administrator where advising is in a position description. Typically these organizations will not request SOAC funding because they are funded by SSF/Departmental funding</a:t>
            </a:r>
          </a:p>
          <a:p>
            <a:pPr lvl="2"/>
            <a:r>
              <a:rPr lang="en-US" sz="2000" dirty="0" smtClean="0"/>
              <a:t>Ex. Student Government Association </a:t>
            </a:r>
            <a:endParaRPr lang="en-US" sz="2000" dirty="0"/>
          </a:p>
        </p:txBody>
      </p:sp>
    </p:spTree>
    <p:extLst>
      <p:ext uri="{BB962C8B-B14F-4D97-AF65-F5344CB8AC3E}">
        <p14:creationId xmlns:p14="http://schemas.microsoft.com/office/powerpoint/2010/main" val="800503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a:t>
            </a:r>
            <a:endParaRPr lang="en-US" dirty="0"/>
          </a:p>
        </p:txBody>
      </p:sp>
      <p:sp>
        <p:nvSpPr>
          <p:cNvPr id="3" name="Content Placeholder 2"/>
          <p:cNvSpPr>
            <a:spLocks noGrp="1"/>
          </p:cNvSpPr>
          <p:nvPr>
            <p:ph idx="1"/>
          </p:nvPr>
        </p:nvSpPr>
        <p:spPr/>
        <p:txBody>
          <a:bodyPr>
            <a:normAutofit/>
          </a:bodyPr>
          <a:lstStyle/>
          <a:p>
            <a:r>
              <a:rPr lang="en-US" sz="2400" dirty="0" smtClean="0"/>
              <a:t>Student Organization Agency Accounts</a:t>
            </a:r>
          </a:p>
          <a:p>
            <a:pPr lvl="1"/>
            <a:r>
              <a:rPr lang="en-US" sz="2000" dirty="0" smtClean="0"/>
              <a:t>If you have an agency account and your organization goes defunct, money will go back to the university, the agency account will be closed, and if the organization restarts the money will be able to be moved into another agency account for the organization.</a:t>
            </a:r>
          </a:p>
          <a:p>
            <a:pPr lvl="1"/>
            <a:r>
              <a:rPr lang="en-US" sz="2000" dirty="0" smtClean="0"/>
              <a:t>Reasoning</a:t>
            </a:r>
          </a:p>
        </p:txBody>
      </p:sp>
    </p:spTree>
    <p:extLst>
      <p:ext uri="{BB962C8B-B14F-4D97-AF65-F5344CB8AC3E}">
        <p14:creationId xmlns:p14="http://schemas.microsoft.com/office/powerpoint/2010/main" val="2868914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Auctions</a:t>
            </a:r>
            <a:endParaRPr lang="en-US" dirty="0"/>
          </a:p>
        </p:txBody>
      </p:sp>
      <p:sp>
        <p:nvSpPr>
          <p:cNvPr id="3" name="Content Placeholder 2"/>
          <p:cNvSpPr>
            <a:spLocks noGrp="1"/>
          </p:cNvSpPr>
          <p:nvPr>
            <p:ph idx="1"/>
          </p:nvPr>
        </p:nvSpPr>
        <p:spPr>
          <a:xfrm>
            <a:off x="2231136" y="2638043"/>
            <a:ext cx="7729728" cy="3775819"/>
          </a:xfrm>
        </p:spPr>
        <p:txBody>
          <a:bodyPr>
            <a:normAutofit/>
          </a:bodyPr>
          <a:lstStyle/>
          <a:p>
            <a:r>
              <a:rPr lang="en-US" sz="2400" dirty="0" smtClean="0"/>
              <a:t>The selling, bidding for, or paying for a person’s individual company are prohibited (i.e. Paying for a date, Escort service, prostitution, etc.)</a:t>
            </a:r>
          </a:p>
          <a:p>
            <a:r>
              <a:rPr lang="en-US" sz="2400" dirty="0" smtClean="0"/>
              <a:t>This does not include services like car washes, etc. because you are not paying for a person’s individual company, but rather paying for the service provided.</a:t>
            </a:r>
          </a:p>
          <a:p>
            <a:r>
              <a:rPr lang="en-US" sz="2400" dirty="0" smtClean="0"/>
              <a:t>Not policy, but highly encouraged, if an organization wants to put on an auction meet with me.</a:t>
            </a:r>
            <a:endParaRPr lang="en-US" sz="2400" dirty="0"/>
          </a:p>
        </p:txBody>
      </p:sp>
    </p:spTree>
    <p:extLst>
      <p:ext uri="{BB962C8B-B14F-4D97-AF65-F5344CB8AC3E}">
        <p14:creationId xmlns:p14="http://schemas.microsoft.com/office/powerpoint/2010/main" val="3185872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Membership</a:t>
            </a:r>
            <a:endParaRPr lang="en-US" dirty="0"/>
          </a:p>
        </p:txBody>
      </p:sp>
      <p:sp>
        <p:nvSpPr>
          <p:cNvPr id="3" name="Content Placeholder 2"/>
          <p:cNvSpPr>
            <a:spLocks noGrp="1"/>
          </p:cNvSpPr>
          <p:nvPr>
            <p:ph idx="1"/>
          </p:nvPr>
        </p:nvSpPr>
        <p:spPr>
          <a:xfrm>
            <a:off x="822961" y="2377440"/>
            <a:ext cx="10528662" cy="4572000"/>
          </a:xfrm>
        </p:spPr>
        <p:txBody>
          <a:bodyPr>
            <a:normAutofit/>
          </a:bodyPr>
          <a:lstStyle/>
          <a:p>
            <a:r>
              <a:rPr lang="en-US" sz="2400" dirty="0" smtClean="0"/>
              <a:t>6 member requirement</a:t>
            </a:r>
          </a:p>
          <a:p>
            <a:pPr lvl="1"/>
            <a:r>
              <a:rPr lang="en-US" sz="2000" dirty="0" smtClean="0"/>
              <a:t>If membership drops below 6 members, an organization will have 1 semester of probation to recruit and get the membership back up to the minimum 6</a:t>
            </a:r>
          </a:p>
          <a:p>
            <a:pPr lvl="1"/>
            <a:r>
              <a:rPr lang="en-US" sz="2000" dirty="0" smtClean="0"/>
              <a:t>If the organization does not meet the 6 member requirement after the 1 semester of probation, the organization will be considered inactive and their </a:t>
            </a:r>
            <a:r>
              <a:rPr lang="en-US" sz="2000" dirty="0" err="1" smtClean="0"/>
              <a:t>ManeSync</a:t>
            </a:r>
            <a:r>
              <a:rPr lang="en-US" sz="2000" dirty="0" smtClean="0"/>
              <a:t> page will be deactivated</a:t>
            </a:r>
          </a:p>
          <a:p>
            <a:pPr lvl="1"/>
            <a:r>
              <a:rPr lang="en-US" sz="2000" dirty="0" smtClean="0"/>
              <a:t>Example: Fall 2019 organization does not have 6 members, they will have till January 2020 to get 6 members, if they do not get 6 members by January 2020 then they will be deactivated </a:t>
            </a:r>
          </a:p>
          <a:p>
            <a:pPr lvl="1"/>
            <a:r>
              <a:rPr lang="en-US" sz="2000" dirty="0" smtClean="0"/>
              <a:t>This does not mean the organization cannot come back. If they end up getting 6 members later on the organization can be reactivated and restart. </a:t>
            </a:r>
            <a:endParaRPr lang="en-US" sz="2000" dirty="0"/>
          </a:p>
        </p:txBody>
      </p:sp>
    </p:spTree>
    <p:extLst>
      <p:ext uri="{BB962C8B-B14F-4D97-AF65-F5344CB8AC3E}">
        <p14:creationId xmlns:p14="http://schemas.microsoft.com/office/powerpoint/2010/main" val="135931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Assessments</a:t>
            </a:r>
            <a:endParaRPr lang="en-US" dirty="0"/>
          </a:p>
        </p:txBody>
      </p:sp>
      <p:sp>
        <p:nvSpPr>
          <p:cNvPr id="3" name="Content Placeholder 2"/>
          <p:cNvSpPr>
            <a:spLocks noGrp="1"/>
          </p:cNvSpPr>
          <p:nvPr>
            <p:ph idx="1"/>
          </p:nvPr>
        </p:nvSpPr>
        <p:spPr/>
        <p:txBody>
          <a:bodyPr>
            <a:normAutofit fontScale="92500"/>
          </a:bodyPr>
          <a:lstStyle/>
          <a:p>
            <a:r>
              <a:rPr lang="en-US" sz="2400" dirty="0" smtClean="0"/>
              <a:t>All risk assessments must be signed by the advisor of the organization.  Knowingly falsify information or forged signatures may result in suspension of scheduling privileges or other consequences deemed by the Rayburn Student Center</a:t>
            </a:r>
          </a:p>
          <a:p>
            <a:pPr lvl="1"/>
            <a:r>
              <a:rPr lang="en-US" sz="2000" dirty="0" smtClean="0"/>
              <a:t>Ex: Having a meeting of 20 people but knowingly planning for a DJ party where 200 people attend </a:t>
            </a:r>
            <a:endParaRPr lang="en-US" sz="2000" dirty="0" smtClean="0"/>
          </a:p>
          <a:p>
            <a:r>
              <a:rPr lang="en-US" sz="2200" dirty="0" smtClean="0"/>
              <a:t>If advisor is unavailable, e-mail approval sent to Event Services and Operations Manager (Matthew Bentley)</a:t>
            </a:r>
            <a:r>
              <a:rPr lang="en-US" sz="2200" dirty="0" smtClean="0"/>
              <a:t> </a:t>
            </a:r>
            <a:endParaRPr lang="en-US" sz="2200" dirty="0"/>
          </a:p>
        </p:txBody>
      </p:sp>
    </p:spTree>
    <p:extLst>
      <p:ext uri="{BB962C8B-B14F-4D97-AF65-F5344CB8AC3E}">
        <p14:creationId xmlns:p14="http://schemas.microsoft.com/office/powerpoint/2010/main" val="1222483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Hazing</a:t>
            </a:r>
            <a:endParaRPr lang="en-US" dirty="0"/>
          </a:p>
        </p:txBody>
      </p:sp>
      <p:sp>
        <p:nvSpPr>
          <p:cNvPr id="3" name="Content Placeholder 2"/>
          <p:cNvSpPr>
            <a:spLocks noGrp="1"/>
          </p:cNvSpPr>
          <p:nvPr>
            <p:ph idx="1"/>
          </p:nvPr>
        </p:nvSpPr>
        <p:spPr/>
        <p:txBody>
          <a:bodyPr/>
          <a:lstStyle/>
          <a:p>
            <a:r>
              <a:rPr lang="en-US" dirty="0" smtClean="0"/>
              <a:t>Definition changed</a:t>
            </a:r>
          </a:p>
          <a:p>
            <a:r>
              <a:rPr lang="en-US" dirty="0" smtClean="0"/>
              <a:t>Anti-Hazing statement in constitution</a:t>
            </a:r>
          </a:p>
          <a:p>
            <a:pPr lvl="1"/>
            <a:r>
              <a:rPr lang="en-US" dirty="0" smtClean="0"/>
              <a:t>Statement</a:t>
            </a:r>
          </a:p>
          <a:p>
            <a:pPr lvl="1"/>
            <a:r>
              <a:rPr lang="en-US" dirty="0" smtClean="0"/>
              <a:t>Definition</a:t>
            </a:r>
            <a:endParaRPr lang="en-US" dirty="0"/>
          </a:p>
        </p:txBody>
      </p:sp>
    </p:spTree>
    <p:extLst>
      <p:ext uri="{BB962C8B-B14F-4D97-AF65-F5344CB8AC3E}">
        <p14:creationId xmlns:p14="http://schemas.microsoft.com/office/powerpoint/2010/main" val="338170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SOAC Policy Updates</a:t>
            </a:r>
            <a:endParaRPr lang="en-US" dirty="0"/>
          </a:p>
        </p:txBody>
      </p:sp>
      <p:sp>
        <p:nvSpPr>
          <p:cNvPr id="3" name="Content Placeholder 2"/>
          <p:cNvSpPr>
            <a:spLocks noGrp="1"/>
          </p:cNvSpPr>
          <p:nvPr>
            <p:ph idx="1"/>
          </p:nvPr>
        </p:nvSpPr>
        <p:spPr/>
        <p:txBody>
          <a:bodyPr>
            <a:normAutofit/>
          </a:bodyPr>
          <a:lstStyle/>
          <a:p>
            <a:r>
              <a:rPr lang="en-US" sz="2400" dirty="0" smtClean="0"/>
              <a:t>Decrease in funding dollar amounts</a:t>
            </a:r>
          </a:p>
          <a:p>
            <a:pPr lvl="1"/>
            <a:r>
              <a:rPr lang="en-US" sz="2000" dirty="0" smtClean="0"/>
              <a:t>Previous: $2,000 for event, $1,400 for travel, and $200 for 1X funding</a:t>
            </a:r>
          </a:p>
          <a:p>
            <a:pPr lvl="1"/>
            <a:r>
              <a:rPr lang="en-US" sz="2000" dirty="0" smtClean="0"/>
              <a:t>New: $500 for event, $750 for travel, and $200 for 1X funding </a:t>
            </a:r>
          </a:p>
          <a:p>
            <a:r>
              <a:rPr lang="en-US" sz="2400" dirty="0" smtClean="0"/>
              <a:t>Flights</a:t>
            </a:r>
          </a:p>
        </p:txBody>
      </p:sp>
    </p:spTree>
    <p:extLst>
      <p:ext uri="{BB962C8B-B14F-4D97-AF65-F5344CB8AC3E}">
        <p14:creationId xmlns:p14="http://schemas.microsoft.com/office/powerpoint/2010/main" val="1731850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166" y="481366"/>
            <a:ext cx="9144000" cy="877171"/>
          </a:xfrm>
        </p:spPr>
        <p:txBody>
          <a:bodyPr/>
          <a:lstStyle/>
          <a:p>
            <a:r>
              <a:rPr lang="en-US" dirty="0" smtClean="0"/>
              <a:t>SOAC Policy Updates</a:t>
            </a:r>
            <a:endParaRPr lang="en-US" dirty="0"/>
          </a:p>
        </p:txBody>
      </p:sp>
      <p:sp>
        <p:nvSpPr>
          <p:cNvPr id="3" name="Content Placeholder 2"/>
          <p:cNvSpPr>
            <a:spLocks noGrp="1"/>
          </p:cNvSpPr>
          <p:nvPr>
            <p:ph idx="1"/>
          </p:nvPr>
        </p:nvSpPr>
        <p:spPr>
          <a:xfrm>
            <a:off x="796834" y="1724297"/>
            <a:ext cx="10202092" cy="4741817"/>
          </a:xfrm>
        </p:spPr>
        <p:txBody>
          <a:bodyPr>
            <a:noAutofit/>
          </a:bodyPr>
          <a:lstStyle/>
          <a:p>
            <a:r>
              <a:rPr lang="en-US" sz="2400" dirty="0"/>
              <a:t>Advisor Travel</a:t>
            </a:r>
          </a:p>
          <a:p>
            <a:pPr lvl="2"/>
            <a:r>
              <a:rPr lang="en-US" sz="2000" dirty="0" smtClean="0"/>
              <a:t>Advisor </a:t>
            </a:r>
            <a:r>
              <a:rPr lang="en-US" sz="2000" dirty="0"/>
              <a:t>not covered by SOAC</a:t>
            </a:r>
          </a:p>
          <a:p>
            <a:pPr lvl="2"/>
            <a:r>
              <a:rPr lang="en-US" sz="2000" dirty="0"/>
              <a:t>Required to be present, in-attendance, and responsible for the organization</a:t>
            </a:r>
          </a:p>
          <a:p>
            <a:pPr lvl="2"/>
            <a:r>
              <a:rPr lang="en-US" sz="2000" dirty="0"/>
              <a:t>If not traveling, but still attending the conference, SOAC cannot cover transportation, but can cover lodging and registration for the organization</a:t>
            </a:r>
          </a:p>
          <a:p>
            <a:pPr lvl="2"/>
            <a:r>
              <a:rPr lang="en-US" sz="2000" dirty="0"/>
              <a:t>If </a:t>
            </a:r>
            <a:r>
              <a:rPr lang="en-US" sz="2000" dirty="0" smtClean="0"/>
              <a:t>organization does not have an advisor able to travel with the organization, but is nationally affiliated/has a graduate chapter advisor who is responsible for the organization at a conference, SOAC can reimburse for lodging and registration costs</a:t>
            </a:r>
          </a:p>
          <a:p>
            <a:pPr lvl="2"/>
            <a:r>
              <a:rPr lang="en-US" sz="2000" dirty="0" smtClean="0"/>
              <a:t>If organization does not have their on-campus advisor traveling or in attendance at the conference or event, the organization may have another TAMUC full-time faculty or staff member serve as advisor and responsible for the organization during the travel and at the conference</a:t>
            </a:r>
            <a:endParaRPr lang="en-US" sz="2000" dirty="0"/>
          </a:p>
        </p:txBody>
      </p:sp>
    </p:spTree>
    <p:extLst>
      <p:ext uri="{BB962C8B-B14F-4D97-AF65-F5344CB8AC3E}">
        <p14:creationId xmlns:p14="http://schemas.microsoft.com/office/powerpoint/2010/main" val="1906618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166" y="481366"/>
            <a:ext cx="9144000" cy="877171"/>
          </a:xfrm>
        </p:spPr>
        <p:txBody>
          <a:bodyPr/>
          <a:lstStyle/>
          <a:p>
            <a:r>
              <a:rPr lang="en-US" dirty="0" smtClean="0"/>
              <a:t>SOAC Policy Updates</a:t>
            </a:r>
            <a:endParaRPr lang="en-US" dirty="0"/>
          </a:p>
        </p:txBody>
      </p:sp>
      <p:sp>
        <p:nvSpPr>
          <p:cNvPr id="3" name="Content Placeholder 2"/>
          <p:cNvSpPr>
            <a:spLocks noGrp="1"/>
          </p:cNvSpPr>
          <p:nvPr>
            <p:ph idx="1"/>
          </p:nvPr>
        </p:nvSpPr>
        <p:spPr>
          <a:xfrm>
            <a:off x="796834" y="1724297"/>
            <a:ext cx="10202092" cy="4741817"/>
          </a:xfrm>
        </p:spPr>
        <p:txBody>
          <a:bodyPr>
            <a:noAutofit/>
          </a:bodyPr>
          <a:lstStyle/>
          <a:p>
            <a:r>
              <a:rPr lang="en-US" sz="2400" dirty="0" smtClean="0"/>
              <a:t>Receipts </a:t>
            </a:r>
            <a:endParaRPr lang="en-US" sz="2400" dirty="0"/>
          </a:p>
          <a:p>
            <a:pPr lvl="2"/>
            <a:r>
              <a:rPr lang="en-US" sz="2000" dirty="0" smtClean="0"/>
              <a:t>Must be original receipt</a:t>
            </a:r>
          </a:p>
          <a:p>
            <a:pPr lvl="2"/>
            <a:r>
              <a:rPr lang="en-US" sz="2000" dirty="0" smtClean="0"/>
              <a:t>Zero balance and show being paid</a:t>
            </a:r>
          </a:p>
          <a:p>
            <a:r>
              <a:rPr lang="en-US" sz="2200" dirty="0" smtClean="0"/>
              <a:t>Expense report extenuating circumstances</a:t>
            </a:r>
          </a:p>
          <a:p>
            <a:pPr lvl="2"/>
            <a:r>
              <a:rPr lang="en-US" sz="2000" dirty="0" smtClean="0"/>
              <a:t>If there is an extenuating circumstance, such as waiting for a check to clear a bank account, expense reports must still be submitted on time, but then a bank statement showing the check cleared the account must be submitted before any reimbursement will be processed.</a:t>
            </a:r>
          </a:p>
          <a:p>
            <a:pPr marL="0" indent="0">
              <a:buNone/>
            </a:pPr>
            <a:endParaRPr lang="en-US" sz="2200" dirty="0"/>
          </a:p>
        </p:txBody>
      </p:sp>
    </p:spTree>
    <p:extLst>
      <p:ext uri="{BB962C8B-B14F-4D97-AF65-F5344CB8AC3E}">
        <p14:creationId xmlns:p14="http://schemas.microsoft.com/office/powerpoint/2010/main" val="385939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166" y="481366"/>
            <a:ext cx="9144000" cy="877171"/>
          </a:xfrm>
        </p:spPr>
        <p:txBody>
          <a:bodyPr/>
          <a:lstStyle/>
          <a:p>
            <a:r>
              <a:rPr lang="en-US" dirty="0" smtClean="0"/>
              <a:t>SOAC Policy Updates</a:t>
            </a:r>
            <a:endParaRPr lang="en-US" dirty="0"/>
          </a:p>
        </p:txBody>
      </p:sp>
      <p:sp>
        <p:nvSpPr>
          <p:cNvPr id="3" name="Content Placeholder 2"/>
          <p:cNvSpPr>
            <a:spLocks noGrp="1"/>
          </p:cNvSpPr>
          <p:nvPr>
            <p:ph idx="1"/>
          </p:nvPr>
        </p:nvSpPr>
        <p:spPr>
          <a:xfrm>
            <a:off x="326571" y="1724297"/>
            <a:ext cx="11547566" cy="4741817"/>
          </a:xfrm>
        </p:spPr>
        <p:txBody>
          <a:bodyPr>
            <a:noAutofit/>
          </a:bodyPr>
          <a:lstStyle/>
          <a:p>
            <a:r>
              <a:rPr lang="en-US" sz="2400" dirty="0" smtClean="0"/>
              <a:t>Limitations</a:t>
            </a:r>
          </a:p>
          <a:p>
            <a:pPr lvl="1"/>
            <a:r>
              <a:rPr lang="en-US" sz="2000" dirty="0" smtClean="0"/>
              <a:t>Awards and prizes will not be approved</a:t>
            </a:r>
          </a:p>
          <a:p>
            <a:pPr lvl="1"/>
            <a:r>
              <a:rPr lang="en-US" sz="2000" dirty="0" smtClean="0"/>
              <a:t>Funds will not be allocated for items that may be stored for later use</a:t>
            </a:r>
          </a:p>
          <a:p>
            <a:pPr lvl="2"/>
            <a:r>
              <a:rPr lang="en-US" sz="2000" dirty="0" smtClean="0"/>
              <a:t>Now lists some examples and explains inventoried items</a:t>
            </a:r>
          </a:p>
          <a:p>
            <a:pPr lvl="3"/>
            <a:r>
              <a:rPr lang="en-US" sz="1800" dirty="0" smtClean="0"/>
              <a:t>Inventoried items are purchases that are not directly used or consumed during the event that are leftover once the event has been completed. This means if you purchase 50 packs of water and only use 40 then we will only reimburse you for 40 since you could keep the other 10 packs and use at another event.</a:t>
            </a:r>
          </a:p>
          <a:p>
            <a:pPr lvl="2"/>
            <a:r>
              <a:rPr lang="en-US" sz="2000" dirty="0" smtClean="0"/>
              <a:t>Took out, if items are not consumed or directly used then those items must be rented. </a:t>
            </a:r>
          </a:p>
          <a:p>
            <a:r>
              <a:rPr lang="en-US" sz="2600" dirty="0" smtClean="0"/>
              <a:t>Catering</a:t>
            </a:r>
            <a:endParaRPr lang="en-US" sz="2600" dirty="0"/>
          </a:p>
          <a:p>
            <a:pPr lvl="1"/>
            <a:r>
              <a:rPr lang="en-US" sz="2000" dirty="0"/>
              <a:t>Do not try and over-estimate your attendance. The SOAC Committee reserves the right to fund you for catering at a lower level if they believe less people will be attending and encourage the organization to think about lowering quantities of food.</a:t>
            </a:r>
          </a:p>
          <a:p>
            <a:pPr marL="0" indent="0">
              <a:buNone/>
            </a:pPr>
            <a:endParaRPr lang="en-US" sz="2200" dirty="0"/>
          </a:p>
        </p:txBody>
      </p:sp>
    </p:spTree>
    <p:extLst>
      <p:ext uri="{BB962C8B-B14F-4D97-AF65-F5344CB8AC3E}">
        <p14:creationId xmlns:p14="http://schemas.microsoft.com/office/powerpoint/2010/main" val="1547452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166" y="481366"/>
            <a:ext cx="9144000" cy="877171"/>
          </a:xfrm>
        </p:spPr>
        <p:txBody>
          <a:bodyPr/>
          <a:lstStyle/>
          <a:p>
            <a:r>
              <a:rPr lang="en-US" dirty="0" smtClean="0"/>
              <a:t>SOAC Policy Updates</a:t>
            </a:r>
            <a:endParaRPr lang="en-US" dirty="0"/>
          </a:p>
        </p:txBody>
      </p:sp>
      <p:sp>
        <p:nvSpPr>
          <p:cNvPr id="3" name="Content Placeholder 2"/>
          <p:cNvSpPr>
            <a:spLocks noGrp="1"/>
          </p:cNvSpPr>
          <p:nvPr>
            <p:ph idx="1"/>
          </p:nvPr>
        </p:nvSpPr>
        <p:spPr>
          <a:xfrm>
            <a:off x="796834" y="1724297"/>
            <a:ext cx="10202092" cy="4741817"/>
          </a:xfrm>
        </p:spPr>
        <p:txBody>
          <a:bodyPr>
            <a:noAutofit/>
          </a:bodyPr>
          <a:lstStyle/>
          <a:p>
            <a:r>
              <a:rPr lang="en-US" sz="2400" dirty="0" smtClean="0"/>
              <a:t>Expenses funded by University Department</a:t>
            </a:r>
          </a:p>
          <a:p>
            <a:pPr lvl="1"/>
            <a:r>
              <a:rPr lang="en-US" sz="2000" dirty="0" smtClean="0"/>
              <a:t>In the past SOAC could not fund programs/travel where a staff/faculty member used their </a:t>
            </a:r>
            <a:r>
              <a:rPr lang="en-US" sz="2000" dirty="0" err="1" smtClean="0"/>
              <a:t>procard</a:t>
            </a:r>
            <a:r>
              <a:rPr lang="en-US" sz="2000" dirty="0" smtClean="0"/>
              <a:t>; however, new policy is “in cases where an organization has a University agency account and the account is attached to an Advisor’s procurement card or travel card, SOAC will reimburse the organization.”</a:t>
            </a:r>
          </a:p>
          <a:p>
            <a:pPr lvl="1"/>
            <a:r>
              <a:rPr lang="en-US" sz="2000" dirty="0" smtClean="0"/>
              <a:t>We still cannot reimburse departments, so if a student organization tries to get reimbursed for a part of event or travel funded by a department up-front, SOAC will not fund that portion of the event or travel.</a:t>
            </a:r>
          </a:p>
          <a:p>
            <a:r>
              <a:rPr lang="en-US" sz="2200" dirty="0" smtClean="0"/>
              <a:t>Forfeiture of Funds</a:t>
            </a:r>
          </a:p>
          <a:p>
            <a:pPr lvl="1"/>
            <a:r>
              <a:rPr lang="en-US" sz="2000" dirty="0" smtClean="0"/>
              <a:t>SOAC will not appropriate funding to additional items if approved purchases cost less than what was originally approved. SOAC will only reimburse based off the approved funding and receipts submitted.</a:t>
            </a:r>
          </a:p>
          <a:p>
            <a:pPr marL="228600" lvl="1" indent="0">
              <a:buNone/>
            </a:pPr>
            <a:endParaRPr lang="en-US" dirty="0" smtClean="0"/>
          </a:p>
          <a:p>
            <a:pPr marL="0" indent="0">
              <a:buNone/>
            </a:pPr>
            <a:endParaRPr lang="en-US" sz="2200" dirty="0"/>
          </a:p>
        </p:txBody>
      </p:sp>
    </p:spTree>
    <p:extLst>
      <p:ext uri="{BB962C8B-B14F-4D97-AF65-F5344CB8AC3E}">
        <p14:creationId xmlns:p14="http://schemas.microsoft.com/office/powerpoint/2010/main" val="3850785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8073" y="376863"/>
            <a:ext cx="7729728" cy="1188720"/>
          </a:xfrm>
        </p:spPr>
        <p:txBody>
          <a:bodyPr/>
          <a:lstStyle/>
          <a:p>
            <a:r>
              <a:rPr lang="en-US" dirty="0" err="1" smtClean="0"/>
              <a:t>ManeSync</a:t>
            </a:r>
            <a:r>
              <a:rPr lang="en-US" dirty="0" smtClean="0"/>
              <a:t> Registration</a:t>
            </a:r>
            <a:endParaRPr lang="en-US" dirty="0"/>
          </a:p>
        </p:txBody>
      </p:sp>
      <p:sp>
        <p:nvSpPr>
          <p:cNvPr id="3" name="Content Placeholder 2"/>
          <p:cNvSpPr>
            <a:spLocks noGrp="1"/>
          </p:cNvSpPr>
          <p:nvPr>
            <p:ph idx="1"/>
          </p:nvPr>
        </p:nvSpPr>
        <p:spPr>
          <a:xfrm>
            <a:off x="1018903" y="2024743"/>
            <a:ext cx="10515600" cy="4467497"/>
          </a:xfrm>
        </p:spPr>
        <p:txBody>
          <a:bodyPr>
            <a:normAutofit lnSpcReduction="10000"/>
          </a:bodyPr>
          <a:lstStyle/>
          <a:p>
            <a:r>
              <a:rPr lang="en-US" sz="2400" dirty="0" smtClean="0"/>
              <a:t>This is not policy, but an FYI</a:t>
            </a:r>
          </a:p>
          <a:p>
            <a:pPr lvl="1"/>
            <a:r>
              <a:rPr lang="en-US" sz="2000" dirty="0" smtClean="0"/>
              <a:t>Rosters no longer uploaded, but rather typed in each semester then maintained </a:t>
            </a:r>
          </a:p>
          <a:p>
            <a:pPr lvl="2"/>
            <a:r>
              <a:rPr lang="en-US" sz="2000" dirty="0" smtClean="0"/>
              <a:t>Make sure to have e-mail addresses and names</a:t>
            </a:r>
          </a:p>
          <a:p>
            <a:pPr lvl="2"/>
            <a:r>
              <a:rPr lang="en-US" sz="2000" dirty="0" smtClean="0"/>
              <a:t>After the first approval, it doesn’t need to be approved by my office again</a:t>
            </a:r>
          </a:p>
          <a:p>
            <a:pPr lvl="1"/>
            <a:r>
              <a:rPr lang="en-US" sz="2000" dirty="0"/>
              <a:t>Membership</a:t>
            </a:r>
          </a:p>
          <a:p>
            <a:pPr lvl="2"/>
            <a:r>
              <a:rPr lang="en-US" sz="2000" dirty="0"/>
              <a:t>Current vs Archived</a:t>
            </a:r>
          </a:p>
          <a:p>
            <a:pPr lvl="1"/>
            <a:r>
              <a:rPr lang="en-US" sz="2000" dirty="0" smtClean="0"/>
              <a:t>Officers (President, VP, Treasurer, Advisor)</a:t>
            </a:r>
          </a:p>
          <a:p>
            <a:pPr lvl="2"/>
            <a:r>
              <a:rPr lang="en-US" sz="2000" dirty="0" smtClean="0"/>
              <a:t>You can add and create new positions afterwards, doesn’t need approval</a:t>
            </a:r>
          </a:p>
          <a:p>
            <a:pPr lvl="1"/>
            <a:r>
              <a:rPr lang="en-US" sz="2000" dirty="0" smtClean="0"/>
              <a:t>Privacy</a:t>
            </a:r>
          </a:p>
          <a:p>
            <a:pPr lvl="2"/>
            <a:r>
              <a:rPr lang="en-US" sz="2000" dirty="0" smtClean="0"/>
              <a:t>Students can choose to be private and not seen on a roster, but they must still be listed on the registration submitted</a:t>
            </a:r>
          </a:p>
        </p:txBody>
      </p:sp>
    </p:spTree>
    <p:extLst>
      <p:ext uri="{BB962C8B-B14F-4D97-AF65-F5344CB8AC3E}">
        <p14:creationId xmlns:p14="http://schemas.microsoft.com/office/powerpoint/2010/main" val="228480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450" y="363800"/>
            <a:ext cx="7729728" cy="1188720"/>
          </a:xfrm>
        </p:spPr>
        <p:txBody>
          <a:bodyPr/>
          <a:lstStyle/>
          <a:p>
            <a:r>
              <a:rPr lang="en-US" dirty="0" smtClean="0"/>
              <a:t>Upcoming Important Dates</a:t>
            </a:r>
            <a:endParaRPr lang="en-US" dirty="0"/>
          </a:p>
        </p:txBody>
      </p:sp>
      <p:sp>
        <p:nvSpPr>
          <p:cNvPr id="3" name="Content Placeholder 2"/>
          <p:cNvSpPr>
            <a:spLocks noGrp="1"/>
          </p:cNvSpPr>
          <p:nvPr>
            <p:ph idx="1"/>
          </p:nvPr>
        </p:nvSpPr>
        <p:spPr>
          <a:xfrm>
            <a:off x="940526" y="1998617"/>
            <a:ext cx="10306594" cy="4585063"/>
          </a:xfrm>
        </p:spPr>
        <p:txBody>
          <a:bodyPr>
            <a:normAutofit lnSpcReduction="10000"/>
          </a:bodyPr>
          <a:lstStyle/>
          <a:p>
            <a:r>
              <a:rPr lang="en-US" sz="2400" dirty="0" smtClean="0"/>
              <a:t>June 10</a:t>
            </a:r>
            <a:r>
              <a:rPr lang="en-US" sz="2400" baseline="30000" dirty="0" smtClean="0"/>
              <a:t>th</a:t>
            </a:r>
            <a:r>
              <a:rPr lang="en-US" sz="2400" dirty="0" smtClean="0"/>
              <a:t> - </a:t>
            </a:r>
            <a:r>
              <a:rPr lang="en-US" sz="2400" dirty="0" err="1" smtClean="0"/>
              <a:t>ManeSync</a:t>
            </a:r>
            <a:r>
              <a:rPr lang="en-US" sz="2400" dirty="0" smtClean="0"/>
              <a:t> offline till July 15</a:t>
            </a:r>
            <a:r>
              <a:rPr lang="en-US" sz="2400" baseline="30000" dirty="0" smtClean="0"/>
              <a:t>th</a:t>
            </a:r>
            <a:r>
              <a:rPr lang="en-US" sz="2400" dirty="0" smtClean="0"/>
              <a:t>  </a:t>
            </a:r>
          </a:p>
          <a:p>
            <a:r>
              <a:rPr lang="en-US" sz="2400" dirty="0"/>
              <a:t>July 22</a:t>
            </a:r>
            <a:r>
              <a:rPr lang="en-US" sz="2400" baseline="30000" dirty="0"/>
              <a:t>nd</a:t>
            </a:r>
            <a:r>
              <a:rPr lang="en-US" sz="2400" dirty="0"/>
              <a:t> </a:t>
            </a:r>
            <a:r>
              <a:rPr lang="en-US" sz="2400" dirty="0" smtClean="0"/>
              <a:t>- Tentatively Org Registration will open </a:t>
            </a:r>
          </a:p>
          <a:p>
            <a:r>
              <a:rPr lang="en-US" sz="2400" dirty="0" smtClean="0"/>
              <a:t>July 29</a:t>
            </a:r>
            <a:r>
              <a:rPr lang="en-US" sz="2400" baseline="30000" dirty="0" smtClean="0"/>
              <a:t>th</a:t>
            </a:r>
            <a:r>
              <a:rPr lang="en-US" sz="2400" dirty="0"/>
              <a:t> </a:t>
            </a:r>
            <a:r>
              <a:rPr lang="en-US" sz="2400" dirty="0" smtClean="0"/>
              <a:t>- Advisor </a:t>
            </a:r>
            <a:r>
              <a:rPr lang="en-US" sz="2400" dirty="0" err="1"/>
              <a:t>ManeSync</a:t>
            </a:r>
            <a:r>
              <a:rPr lang="en-US" sz="2400" dirty="0"/>
              <a:t> training </a:t>
            </a:r>
            <a:endParaRPr lang="en-US" sz="2400" dirty="0" smtClean="0"/>
          </a:p>
          <a:p>
            <a:pPr lvl="1"/>
            <a:r>
              <a:rPr lang="en-US" sz="2000" dirty="0" smtClean="0"/>
              <a:t>If your students are around they may come as well.</a:t>
            </a:r>
          </a:p>
          <a:p>
            <a:pPr lvl="1"/>
            <a:r>
              <a:rPr lang="en-US" sz="2000" dirty="0" smtClean="0"/>
              <a:t>You will want a laptop with you.</a:t>
            </a:r>
          </a:p>
          <a:p>
            <a:r>
              <a:rPr lang="en-US" sz="2400" dirty="0" smtClean="0"/>
              <a:t>August 29 - Mane Street Student Organization Fair </a:t>
            </a:r>
          </a:p>
          <a:p>
            <a:r>
              <a:rPr lang="en-US" sz="2400" dirty="0" smtClean="0"/>
              <a:t>Mandatory Fall Training for students</a:t>
            </a:r>
          </a:p>
          <a:p>
            <a:pPr lvl="1"/>
            <a:r>
              <a:rPr lang="en-US" sz="2000" dirty="0" smtClean="0"/>
              <a:t>Sunday, September 15		1pm-4pm</a:t>
            </a:r>
          </a:p>
          <a:p>
            <a:pPr lvl="1"/>
            <a:r>
              <a:rPr lang="en-US" sz="2000" dirty="0" smtClean="0"/>
              <a:t>Tuesday, September 17	4pm-7pm</a:t>
            </a:r>
          </a:p>
          <a:p>
            <a:pPr lvl="1"/>
            <a:r>
              <a:rPr lang="en-US" sz="2000" dirty="0" smtClean="0"/>
              <a:t>Monday, September 23	4pm-7pm</a:t>
            </a:r>
            <a:endParaRPr lang="en-US" sz="2000" dirty="0"/>
          </a:p>
          <a:p>
            <a:endParaRPr lang="en-US" dirty="0"/>
          </a:p>
        </p:txBody>
      </p:sp>
    </p:spTree>
    <p:extLst>
      <p:ext uri="{BB962C8B-B14F-4D97-AF65-F5344CB8AC3E}">
        <p14:creationId xmlns:p14="http://schemas.microsoft.com/office/powerpoint/2010/main" val="332370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Picture 3" descr="Life as it goes on...: One more year down"/>
          <p:cNvPicPr>
            <a:picLocks noChangeAspect="1"/>
          </p:cNvPicPr>
          <p:nvPr/>
        </p:nvPicPr>
        <p:blipFill>
          <a:blip r:embed="rId2">
            <a:extLst>
              <a:ext uri="{BEBA8EAE-BF5A-486C-A8C5-ECC9F3942E4B}">
                <a14:imgProps xmlns:a14="http://schemas.microsoft.com/office/drawing/2010/main">
                  <a14:imgLayer r:embed="rId3">
                    <a14:imgEffect>
                      <a14:backgroundRemoval t="0" b="99441" l="2251" r="95498">
                        <a14:foregroundMark x1="32154" y1="17318" x2="24759" y2="19926"/>
                        <a14:foregroundMark x1="24759" y1="19926" x2="24437" y2="31285"/>
                        <a14:foregroundMark x1="30386" y1="36313" x2="35531" y2="35940"/>
                        <a14:foregroundMark x1="35852" y1="25140" x2="35531" y2="33706"/>
                        <a14:foregroundMark x1="30225" y1="28492" x2="28135" y2="24953"/>
                        <a14:foregroundMark x1="31350" y1="29795" x2="28778" y2="29795"/>
                        <a14:foregroundMark x1="31029" y1="25885" x2="32797" y2="27747"/>
                        <a14:foregroundMark x1="47267" y1="18436" x2="55145" y2="25140"/>
                        <a14:foregroundMark x1="55145" y1="25140" x2="55145" y2="25140"/>
                        <a14:foregroundMark x1="47749" y1="13408" x2="52894" y2="16760"/>
                        <a14:foregroundMark x1="55788" y1="20670" x2="56592" y2="28492"/>
                        <a14:foregroundMark x1="43248" y1="25885" x2="45498" y2="34451"/>
                        <a14:foregroundMark x1="34405" y1="4842" x2="29582" y2="1304"/>
                        <a14:foregroundMark x1="44695" y1="3538" x2="49196" y2="1304"/>
                        <a14:foregroundMark x1="79743" y1="35568" x2="77170" y2="62570"/>
                        <a14:foregroundMark x1="62379" y1="48417" x2="75723" y2="61266"/>
                        <a14:foregroundMark x1="57717" y1="57728" x2="72026" y2="66853"/>
                        <a14:foregroundMark x1="59003" y1="62942" x2="70579" y2="74860"/>
                        <a14:foregroundMark x1="59003" y1="71136" x2="70900" y2="78026"/>
                        <a14:foregroundMark x1="82637" y1="28864" x2="81672" y2="64432"/>
                        <a14:foregroundMark x1="64630" y1="48417" x2="79421" y2="58659"/>
                        <a14:foregroundMark x1="66881" y1="47672" x2="77653" y2="46927"/>
                        <a14:foregroundMark x1="83762" y1="28492" x2="79100" y2="28119"/>
                        <a14:foregroundMark x1="69132" y1="43017" x2="60289" y2="49534"/>
                        <a14:foregroundMark x1="60129" y1="50838" x2="73794" y2="63687"/>
                        <a14:foregroundMark x1="83441" y1="41899" x2="89068" y2="56238"/>
                        <a14:foregroundMark x1="87621" y1="58287" x2="86495" y2="73371"/>
                        <a14:foregroundMark x1="84566" y1="71508" x2="67203" y2="74115"/>
                        <a14:foregroundMark x1="52090" y1="62570" x2="27010" y2="64060"/>
                        <a14:foregroundMark x1="46945" y1="75047" x2="32476" y2="75047"/>
                        <a14:foregroundMark x1="92605" y1="74488" x2="80547" y2="80447"/>
                        <a14:foregroundMark x1="92605" y1="68343" x2="92283" y2="75791"/>
                        <a14:foregroundMark x1="29582" y1="20857" x2="33923" y2="24953"/>
                        <a14:foregroundMark x1="26527" y1="28864" x2="31350" y2="34078"/>
                        <a14:foregroundMark x1="29582" y1="62011" x2="21543" y2="57728"/>
                        <a14:foregroundMark x1="54019" y1="25512" x2="49196" y2="33333"/>
                        <a14:foregroundMark x1="48714" y1="10615" x2="55466" y2="21229"/>
                        <a14:foregroundMark x1="30707" y1="14898" x2="36174" y2="22346"/>
                        <a14:foregroundMark x1="31029" y1="12663" x2="21061" y2="26257"/>
                        <a14:foregroundMark x1="45820" y1="14525" x2="44695" y2="34451"/>
                        <a14:foregroundMark x1="57235" y1="28864" x2="45177" y2="36685"/>
                        <a14:foregroundMark x1="22508" y1="30168" x2="34405" y2="37430"/>
                      </a14:backgroundRemoval>
                    </a14:imgEffect>
                  </a14:imgLayer>
                </a14:imgProps>
              </a:ext>
              <a:ext uri="{28A0092B-C50C-407E-A947-70E740481C1C}">
                <a14:useLocalDpi xmlns:a14="http://schemas.microsoft.com/office/drawing/2010/main" val="0"/>
              </a:ext>
            </a:extLst>
          </a:blip>
          <a:stretch>
            <a:fillRect/>
          </a:stretch>
        </p:blipFill>
        <p:spPr>
          <a:xfrm>
            <a:off x="3685060" y="2641816"/>
            <a:ext cx="4586748" cy="3664424"/>
          </a:xfrm>
          <a:prstGeom prst="rect">
            <a:avLst/>
          </a:prstGeom>
        </p:spPr>
      </p:pic>
    </p:spTree>
    <p:extLst>
      <p:ext uri="{BB962C8B-B14F-4D97-AF65-F5344CB8AC3E}">
        <p14:creationId xmlns:p14="http://schemas.microsoft.com/office/powerpoint/2010/main" val="711163187"/>
      </p:ext>
    </p:extLst>
  </p:cSld>
  <p:clrMapOvr>
    <a:masterClrMapping/>
  </p:clrMapOvr>
</p:sld>
</file>

<file path=ppt/theme/theme1.xml><?xml version="1.0" encoding="utf-8"?>
<a:theme xmlns:a="http://schemas.openxmlformats.org/drawingml/2006/main" name="Parcel">
  <a:themeElements>
    <a:clrScheme name="Custom 126">
      <a:dk1>
        <a:srgbClr val="000000"/>
      </a:dk1>
      <a:lt1>
        <a:srgbClr val="FFFFFF"/>
      </a:lt1>
      <a:dk2>
        <a:srgbClr val="4A5356"/>
      </a:dk2>
      <a:lt2>
        <a:srgbClr val="E8E3CE"/>
      </a:lt2>
      <a:accent1>
        <a:srgbClr val="F6A21D"/>
      </a:accent1>
      <a:accent2>
        <a:srgbClr val="002060"/>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1726</TotalTime>
  <Words>1138</Words>
  <Application>Microsoft Office PowerPoint</Application>
  <PresentationFormat>Widescreen</PresentationFormat>
  <Paragraphs>89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Gill Sans MT</vt:lpstr>
      <vt:lpstr>Parcel</vt:lpstr>
      <vt:lpstr>Student Organization Policy FY 20</vt:lpstr>
      <vt:lpstr>Disclaimer: Policies you see today are set, however, there may be more changes in the future </vt:lpstr>
      <vt:lpstr>Classification of Organizations</vt:lpstr>
      <vt:lpstr>Banking</vt:lpstr>
      <vt:lpstr>Human Auctions</vt:lpstr>
      <vt:lpstr>Membership</vt:lpstr>
      <vt:lpstr>Risk Assessments</vt:lpstr>
      <vt:lpstr>Hazing</vt:lpstr>
      <vt:lpstr>SOAC Policy Updates</vt:lpstr>
      <vt:lpstr>SOAC Policy Updates</vt:lpstr>
      <vt:lpstr>SOAC Policy Updates</vt:lpstr>
      <vt:lpstr>SOAC Policy Updates</vt:lpstr>
      <vt:lpstr>SOAC Policy Updates</vt:lpstr>
      <vt:lpstr>ManeSync Registration</vt:lpstr>
      <vt:lpstr>Upcoming Important Dates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Organization Policy FY 20</dc:title>
  <dc:creator>Jeremy Sippel</dc:creator>
  <cp:lastModifiedBy>Jeremy Sippel</cp:lastModifiedBy>
  <cp:revision>23</cp:revision>
  <cp:lastPrinted>2019-06-04T16:29:41Z</cp:lastPrinted>
  <dcterms:created xsi:type="dcterms:W3CDTF">2019-05-28T14:19:17Z</dcterms:created>
  <dcterms:modified xsi:type="dcterms:W3CDTF">2019-06-04T16:30:00Z</dcterms:modified>
</cp:coreProperties>
</file>