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0058400" cy="7772400"/>
  <p:notesSz cx="6772275" cy="99028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522488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1044976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567464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2089953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612441" algn="l" defTabSz="522488" rtl="0" eaLnBrk="1" latinLnBrk="0" hangingPunct="1"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3134929" algn="l" defTabSz="522488" rtl="0" eaLnBrk="1" latinLnBrk="0" hangingPunct="1"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657417" algn="l" defTabSz="522488" rtl="0" eaLnBrk="1" latinLnBrk="0" hangingPunct="1"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4179905" algn="l" defTabSz="522488" rtl="0" eaLnBrk="1" latinLnBrk="0" hangingPunct="1">
      <a:defRPr sz="27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D567"/>
    <a:srgbClr val="FFFED6"/>
    <a:srgbClr val="CFF6FF"/>
    <a:srgbClr val="FFEDA6"/>
    <a:srgbClr val="EBF2FF"/>
    <a:srgbClr val="FDFF89"/>
    <a:srgbClr val="000000"/>
    <a:srgbClr val="00FF00"/>
    <a:srgbClr val="CCEC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80" autoAdjust="0"/>
    <p:restoredTop sz="95447" autoAdjust="0"/>
  </p:normalViewPr>
  <p:slideViewPr>
    <p:cSldViewPr>
      <p:cViewPr>
        <p:scale>
          <a:sx n="110" d="100"/>
          <a:sy n="110" d="100"/>
        </p:scale>
        <p:origin x="-2680" y="-1176"/>
      </p:cViewPr>
      <p:guideLst>
        <p:guide orient="horz" pos="2448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5288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11981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6988" y="0"/>
            <a:ext cx="2935287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/>
          </a:p>
        </p:txBody>
      </p:sp>
      <p:sp>
        <p:nvSpPr>
          <p:cNvPr id="119812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7525"/>
            <a:ext cx="2935288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11981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6988" y="9407525"/>
            <a:ext cx="2935287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63954B8-4B6D-2448-A1DC-0D4E9738953B}" type="slidenum">
              <a:rPr lang="it-IT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91498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5288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36988" y="0"/>
            <a:ext cx="2935287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5838" y="742950"/>
            <a:ext cx="4802187" cy="3713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3288" y="4703763"/>
            <a:ext cx="4965700" cy="445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7525"/>
            <a:ext cx="2935288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36988" y="9407525"/>
            <a:ext cx="2935287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8F9432B-F50D-D747-A483-C0034257CD59}" type="slidenum">
              <a:rPr lang="it-IT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974458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522488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1044976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567464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2089953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612441" algn="l" defTabSz="52248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34929" algn="l" defTabSz="52248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7417" algn="l" defTabSz="52248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9905" algn="l" defTabSz="52248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5838" y="742950"/>
            <a:ext cx="4802187" cy="37131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F9432B-F50D-D747-A483-C0034257CD59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0475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5838" y="742950"/>
            <a:ext cx="4802187" cy="37131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F9432B-F50D-D747-A483-C0034257CD59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0475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00200" y="7254240"/>
            <a:ext cx="7459980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104498" tIns="52249" rIns="104498" bIns="52249" numCol="1" anchor="b" anchorCtr="0" compatLnSpc="1">
            <a:prstTxWarp prst="textNoShape">
              <a:avLst/>
            </a:prstTxWarp>
          </a:bodyPr>
          <a:lstStyle>
            <a:lvl1pPr algn="ctr">
              <a:defRPr sz="1300">
                <a:solidFill>
                  <a:schemeClr val="tx1"/>
                </a:solidFill>
              </a:defRPr>
            </a:lvl1pPr>
          </a:lstStyle>
          <a:p>
            <a:endParaRPr lang="it-IT" b="1" i="1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7776533" y="7437025"/>
            <a:ext cx="2346960" cy="413808"/>
          </a:xfrm>
        </p:spPr>
        <p:txBody>
          <a:bodyPr/>
          <a:lstStyle/>
          <a:p>
            <a:fld id="{788EC115-9B8F-924D-B6D3-58EBF2A00EB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7519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00200" y="7254240"/>
            <a:ext cx="7459980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104498" tIns="52249" rIns="104498" bIns="52249" numCol="1" anchor="b" anchorCtr="0" compatLnSpc="1">
            <a:prstTxWarp prst="textNoShape">
              <a:avLst/>
            </a:prstTxWarp>
          </a:bodyPr>
          <a:lstStyle>
            <a:lvl1pPr algn="ctr">
              <a:defRPr sz="1300">
                <a:solidFill>
                  <a:schemeClr val="tx1"/>
                </a:solidFill>
              </a:defRPr>
            </a:lvl1pPr>
          </a:lstStyle>
          <a:p>
            <a:endParaRPr lang="it-IT" b="1" i="1" dirty="0">
              <a:solidFill>
                <a:srgbClr val="0000FF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7776533" y="7437025"/>
            <a:ext cx="2346960" cy="413808"/>
          </a:xfrm>
          <a:prstGeom prst="rect">
            <a:avLst/>
          </a:prstGeom>
        </p:spPr>
        <p:txBody>
          <a:bodyPr vert="horz" lIns="104498" tIns="52249" rIns="104498" bIns="52249" rtlCol="0" anchor="ctr"/>
          <a:lstStyle>
            <a:lvl1pPr algn="r">
              <a:defRPr sz="1800" b="1">
                <a:solidFill>
                  <a:srgbClr val="000000"/>
                </a:solidFill>
              </a:defRPr>
            </a:lvl1pPr>
          </a:lstStyle>
          <a:p>
            <a:fld id="{51BC4517-2325-C245-8FE8-901B8A21FD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+mj-lt"/>
          <a:ea typeface="+mj-ea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  <a:cs typeface="ＭＳ Ｐゴシック" charset="0"/>
        </a:defRPr>
      </a:lvl5pPr>
      <a:lvl6pPr marL="522488" algn="ct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</a:defRPr>
      </a:lvl6pPr>
      <a:lvl7pPr marL="1044976" algn="ct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</a:defRPr>
      </a:lvl7pPr>
      <a:lvl8pPr marL="1567464" algn="ct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</a:defRPr>
      </a:lvl8pPr>
      <a:lvl9pPr marL="2089953" algn="ctr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  <a:ea typeface="ＭＳ Ｐゴシック" charset="0"/>
        </a:defRPr>
      </a:lvl9pPr>
    </p:titleStyle>
    <p:bodyStyle>
      <a:lvl1pPr marL="391866" indent="-391866" algn="l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49043" indent="-326555" algn="l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ea typeface="+mn-ea"/>
        </a:defRPr>
      </a:lvl2pPr>
      <a:lvl3pPr marL="1306220" indent="-261244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</a:defRPr>
      </a:lvl3pPr>
      <a:lvl4pPr marL="1828709" indent="-261244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351197" indent="-261244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873685" indent="-261244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3396173" indent="-261244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918661" indent="-261244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4441149" indent="-261244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2488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976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464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953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2441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929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7417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905" algn="l" defTabSz="5224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90600" y="0"/>
            <a:ext cx="9067800" cy="659516"/>
          </a:xfrm>
          <a:prstGeom prst="rect">
            <a:avLst/>
          </a:prstGeom>
          <a:effectLst/>
        </p:spPr>
        <p:txBody>
          <a:bodyPr wrap="square" lIns="104498" tIns="52249" rIns="104498" bIns="52249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omic Sans MS" charset="0"/>
              </a:rPr>
              <a:t>Reactions with Rare Nuclear Isotopes</a:t>
            </a:r>
            <a:endParaRPr lang="it-IT" sz="3600" b="1" dirty="0">
              <a:solidFill>
                <a:schemeClr val="accent2">
                  <a:lumMod val="75000"/>
                </a:schemeClr>
              </a:solidFill>
              <a:latin typeface="Comic Sans MS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88EC115-9B8F-924D-B6D3-58EBF2A00EBA}" type="slidenum">
              <a:rPr lang="en-GB" smtClean="0"/>
              <a:pPr/>
              <a:t>1</a:t>
            </a:fld>
            <a:endParaRPr lang="en-GB" dirty="0"/>
          </a:p>
        </p:txBody>
      </p:sp>
      <p:grpSp>
        <p:nvGrpSpPr>
          <p:cNvPr id="20" name="Group 19"/>
          <p:cNvGrpSpPr/>
          <p:nvPr/>
        </p:nvGrpSpPr>
        <p:grpSpPr>
          <a:xfrm>
            <a:off x="0" y="685800"/>
            <a:ext cx="9982200" cy="4150855"/>
            <a:chOff x="0" y="762000"/>
            <a:chExt cx="9982200" cy="4150855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34188" y="777495"/>
              <a:ext cx="3722071" cy="2499105"/>
            </a:xfrm>
            <a:prstGeom prst="rect">
              <a:avLst/>
            </a:prstGeom>
          </p:spPr>
        </p:pic>
        <p:grpSp>
          <p:nvGrpSpPr>
            <p:cNvPr id="14" name="Group 13"/>
            <p:cNvGrpSpPr/>
            <p:nvPr/>
          </p:nvGrpSpPr>
          <p:grpSpPr>
            <a:xfrm>
              <a:off x="0" y="762000"/>
              <a:ext cx="6161289" cy="4150855"/>
              <a:chOff x="4099" y="914400"/>
              <a:chExt cx="6161289" cy="4150855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99" y="914400"/>
                <a:ext cx="6096000" cy="4150855"/>
              </a:xfrm>
              <a:prstGeom prst="rect">
                <a:avLst/>
              </a:prstGeom>
            </p:spPr>
          </p:pic>
          <p:sp>
            <p:nvSpPr>
              <p:cNvPr id="16" name="Rectangle 15"/>
              <p:cNvSpPr/>
              <p:nvPr/>
            </p:nvSpPr>
            <p:spPr>
              <a:xfrm>
                <a:off x="3313325" y="3624590"/>
                <a:ext cx="2852063" cy="12003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285750" indent="-285750">
                  <a:buFontTx/>
                  <a:buChar char="-"/>
                </a:pPr>
                <a:r>
                  <a:rPr lang="en-US" sz="1800" dirty="0" smtClean="0">
                    <a:solidFill>
                      <a:srgbClr val="FF0000"/>
                    </a:solidFill>
                    <a:latin typeface="Comic Sans MS" charset="0"/>
                  </a:rPr>
                  <a:t>Masses</a:t>
                </a:r>
              </a:p>
              <a:p>
                <a:pPr marL="285750" indent="-285750">
                  <a:buFontTx/>
                  <a:buChar char="-"/>
                </a:pPr>
                <a:r>
                  <a:rPr lang="en-US" sz="1800" dirty="0" smtClean="0">
                    <a:solidFill>
                      <a:srgbClr val="FF0000"/>
                    </a:solidFill>
                    <a:latin typeface="Comic Sans MS" charset="0"/>
                  </a:rPr>
                  <a:t>Structure</a:t>
                </a:r>
              </a:p>
              <a:p>
                <a:pPr marL="285750" indent="-285750">
                  <a:buFontTx/>
                  <a:buChar char="-"/>
                </a:pPr>
                <a:r>
                  <a:rPr lang="en-US" sz="1800" dirty="0" smtClean="0">
                    <a:solidFill>
                      <a:srgbClr val="FF0000"/>
                    </a:solidFill>
                    <a:latin typeface="Comic Sans MS" charset="0"/>
                  </a:rPr>
                  <a:t>Role in cosmos, fission</a:t>
                </a:r>
              </a:p>
              <a:p>
                <a:pPr marL="285750" indent="-285750">
                  <a:buFontTx/>
                  <a:buChar char="-"/>
                </a:pPr>
                <a:r>
                  <a:rPr lang="en-US" sz="1800" dirty="0" smtClean="0">
                    <a:solidFill>
                      <a:srgbClr val="FF0000"/>
                    </a:solidFill>
                    <a:latin typeface="Comic Sans MS" charset="0"/>
                  </a:rPr>
                  <a:t>Societal applications</a:t>
                </a:r>
                <a:endParaRPr lang="en-US" sz="1800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17" name="Straight Arrow Connector 16"/>
              <p:cNvCxnSpPr/>
              <p:nvPr/>
            </p:nvCxnSpPr>
            <p:spPr bwMode="auto">
              <a:xfrm flipH="1" flipV="1">
                <a:off x="3657600" y="3276600"/>
                <a:ext cx="228600" cy="381000"/>
              </a:xfrm>
              <a:prstGeom prst="straightConnector1">
                <a:avLst/>
              </a:prstGeom>
              <a:noFill/>
              <a:ln w="2857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sp>
          <p:nvSpPr>
            <p:cNvPr id="19" name="Rectangle 18"/>
            <p:cNvSpPr/>
            <p:nvPr/>
          </p:nvSpPr>
          <p:spPr>
            <a:xfrm>
              <a:off x="6172200" y="3352800"/>
              <a:ext cx="3810000" cy="877163"/>
            </a:xfrm>
            <a:prstGeom prst="rect">
              <a:avLst/>
            </a:prstGeom>
            <a:solidFill>
              <a:srgbClr val="FDFF89"/>
            </a:solidFill>
            <a:ln>
              <a:solidFill>
                <a:srgbClr val="00000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1700" dirty="0" smtClean="0">
                  <a:solidFill>
                    <a:srgbClr val="FF0000"/>
                  </a:solidFill>
                  <a:latin typeface="Comic Sans MS" charset="0"/>
                </a:rPr>
                <a:t>In US DOE will invest 1 Bi US$ on </a:t>
              </a:r>
              <a:r>
                <a:rPr lang="en-US" sz="1700" b="1" dirty="0" smtClean="0">
                  <a:solidFill>
                    <a:srgbClr val="0000FF"/>
                  </a:solidFill>
                  <a:latin typeface="Comic Sans MS" charset="0"/>
                </a:rPr>
                <a:t>a Facility for Rare Isotope Beams. </a:t>
              </a:r>
              <a:r>
                <a:rPr lang="en-US" sz="1700" dirty="0" smtClean="0">
                  <a:solidFill>
                    <a:srgbClr val="000000"/>
                  </a:solidFill>
                  <a:latin typeface="Comic Sans MS" charset="0"/>
                </a:rPr>
                <a:t>We are part of this investment.</a:t>
              </a:r>
              <a:endParaRPr lang="en-US" sz="17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884" y="4942029"/>
            <a:ext cx="1260897" cy="15761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0200" y="4913388"/>
            <a:ext cx="1228274" cy="16111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7999" y="4912356"/>
            <a:ext cx="1200483" cy="15900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59" y="76200"/>
            <a:ext cx="1157917" cy="1654552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267201" y="4876800"/>
            <a:ext cx="2819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Together: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-   </a:t>
            </a:r>
            <a:r>
              <a:rPr lang="en-US" sz="1800" b="1" dirty="0" smtClean="0">
                <a:solidFill>
                  <a:srgbClr val="000000"/>
                </a:solidFill>
              </a:rPr>
              <a:t>~ 500 publications</a:t>
            </a:r>
          </a:p>
          <a:p>
            <a:pPr marL="285750" indent="-285750">
              <a:buFontTx/>
              <a:buChar char="-"/>
            </a:pPr>
            <a:r>
              <a:rPr lang="en-US" sz="1800" b="1" dirty="0" smtClean="0">
                <a:solidFill>
                  <a:srgbClr val="0000FF"/>
                </a:solidFill>
              </a:rPr>
              <a:t>7 books --  4  textbooks</a:t>
            </a:r>
            <a:endParaRPr lang="en-US" sz="1800" b="1" dirty="0">
              <a:solidFill>
                <a:srgbClr val="0000FF"/>
              </a:solidFill>
            </a:endParaRPr>
          </a:p>
          <a:p>
            <a:pPr marL="285750" indent="-285750">
              <a:buFontTx/>
              <a:buChar char="-"/>
            </a:pPr>
            <a:r>
              <a:rPr lang="en-US" sz="1800" dirty="0" smtClean="0">
                <a:solidFill>
                  <a:srgbClr val="FF0000"/>
                </a:solidFill>
              </a:rPr>
              <a:t>Organize numerous Int. conferences every year</a:t>
            </a:r>
          </a:p>
          <a:p>
            <a:pPr marL="285750" indent="-285750">
              <a:buFontTx/>
              <a:buChar char="-"/>
            </a:pPr>
            <a:r>
              <a:rPr lang="en-US" sz="1800" dirty="0" smtClean="0">
                <a:solidFill>
                  <a:srgbClr val="000000"/>
                </a:solidFill>
              </a:rPr>
              <a:t>Current funded by NSF, DOE, NASA, etc.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9600" y="4393494"/>
            <a:ext cx="1752600" cy="11765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35807" y="4322630"/>
            <a:ext cx="1143000" cy="15284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96262" y="5638800"/>
            <a:ext cx="1128028" cy="169074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49965" y="6095999"/>
            <a:ext cx="1853021" cy="1247701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14168" y="6858000"/>
            <a:ext cx="6691431" cy="584776"/>
          </a:xfrm>
          <a:prstGeom prst="rect">
            <a:avLst/>
          </a:prstGeom>
          <a:solidFill>
            <a:srgbClr val="FFFED6"/>
          </a:solidFill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 smtClean="0">
                <a:solidFill>
                  <a:srgbClr val="0000FF"/>
                </a:solidFill>
                <a:latin typeface="Comic Sans MS"/>
                <a:cs typeface="Comic Sans MS"/>
              </a:rPr>
              <a:t>Former postdocs now professors in other universities</a:t>
            </a:r>
          </a:p>
          <a:p>
            <a:pPr marL="285750" indent="-285750">
              <a:buFontTx/>
              <a:buChar char="-"/>
            </a:pPr>
            <a:r>
              <a:rPr lang="en-US" sz="1600" dirty="0" smtClean="0">
                <a:solidFill>
                  <a:srgbClr val="0000FF"/>
                </a:solidFill>
                <a:latin typeface="Comic Sans MS"/>
                <a:cs typeface="Comic Sans MS"/>
              </a:rPr>
              <a:t>Former students in top research universities or well employed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304800" y="76200"/>
            <a:ext cx="6858000" cy="474850"/>
          </a:xfrm>
          <a:prstGeom prst="rect">
            <a:avLst/>
          </a:prstGeom>
          <a:effectLst/>
        </p:spPr>
        <p:txBody>
          <a:bodyPr wrap="square" lIns="104498" tIns="52249" rIns="104498" bIns="52249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Comic Sans MS" charset="0"/>
              </a:rPr>
              <a:t>Alumni </a:t>
            </a:r>
            <a:r>
              <a:rPr lang="en-US" sz="2400" dirty="0" smtClean="0">
                <a:solidFill>
                  <a:srgbClr val="000000"/>
                </a:solidFill>
                <a:latin typeface="Comic Sans MS" charset="0"/>
              </a:rPr>
              <a:t>(worked with C. Bertulani)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88EC115-9B8F-924D-B6D3-58EBF2A00EBA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04800" y="609600"/>
            <a:ext cx="9525000" cy="1754327"/>
          </a:xfrm>
          <a:prstGeom prst="rect">
            <a:avLst/>
          </a:prstGeom>
          <a:solidFill>
            <a:srgbClr val="FFEDA6"/>
          </a:solidFill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</a:rPr>
              <a:t>Arturo </a:t>
            </a:r>
            <a:r>
              <a:rPr lang="en-US" sz="1800" b="1" dirty="0" err="1" smtClean="0">
                <a:solidFill>
                  <a:srgbClr val="000090"/>
                </a:solidFill>
                <a:latin typeface="Comic Sans MS"/>
                <a:cs typeface="Comic Sans MS"/>
              </a:rPr>
              <a:t>Samana</a:t>
            </a: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</a:rPr>
              <a:t> </a:t>
            </a:r>
            <a:r>
              <a:rPr lang="en-US" sz="1800" dirty="0" smtClean="0">
                <a:latin typeface="Comic Sans MS"/>
                <a:cs typeface="Comic Sans MS"/>
              </a:rPr>
              <a:t>(postdoc in 2009)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 Associate Professor in </a:t>
            </a:r>
            <a:r>
              <a:rPr lang="en-US" sz="1800" dirty="0" err="1" smtClean="0">
                <a:latin typeface="Comic Sans MS"/>
                <a:cs typeface="Comic Sans MS"/>
                <a:sym typeface="Wingdings"/>
              </a:rPr>
              <a:t>Ilheus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, Brazil</a:t>
            </a:r>
            <a:endParaRPr lang="en-US" sz="1800" dirty="0">
              <a:latin typeface="Comic Sans MS"/>
              <a:cs typeface="Comic Sans MS"/>
              <a:sym typeface="Wingdings"/>
            </a:endParaRPr>
          </a:p>
          <a:p>
            <a:pPr marL="342900" indent="-342900">
              <a:buFont typeface="Arial"/>
              <a:buChar char="•"/>
            </a:pPr>
            <a:r>
              <a:rPr lang="en-US" sz="1800" b="1" dirty="0" err="1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Wenhui</a:t>
            </a: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 Long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 Professor in Lanzhou, China</a:t>
            </a:r>
            <a:endParaRPr lang="en-US" sz="1800" dirty="0">
              <a:latin typeface="Comic Sans MS"/>
              <a:cs typeface="Comic Sans MS"/>
              <a:sym typeface="Wingdings"/>
            </a:endParaRPr>
          </a:p>
          <a:p>
            <a:pPr marL="342900" indent="-342900">
              <a:buFont typeface="Arial"/>
              <a:buChar char="•"/>
            </a:pPr>
            <a:r>
              <a:rPr lang="en-US" sz="1800" b="1" dirty="0" err="1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Hongliang</a:t>
            </a: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 Liu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 Assistant Professor in </a:t>
            </a:r>
            <a:r>
              <a:rPr lang="en-US" sz="1800" dirty="0" err="1" smtClean="0">
                <a:latin typeface="Comic Sans MS"/>
                <a:cs typeface="Comic Sans MS"/>
                <a:sym typeface="Wingdings"/>
              </a:rPr>
              <a:t>Xi’An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 University, China</a:t>
            </a:r>
            <a:endParaRPr lang="en-US" sz="1800" dirty="0">
              <a:latin typeface="Comic Sans MS"/>
              <a:cs typeface="Comic Sans MS"/>
              <a:sym typeface="Wingdings"/>
            </a:endParaRPr>
          </a:p>
          <a:p>
            <a:pPr marL="342900" indent="-342900">
              <a:buFont typeface="Arial"/>
              <a:buChar char="•"/>
            </a:pPr>
            <a:r>
              <a:rPr lang="en-US" sz="1800" b="1" dirty="0" err="1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Mesut</a:t>
            </a: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 </a:t>
            </a:r>
            <a:r>
              <a:rPr lang="en-US" sz="1800" b="1" dirty="0" err="1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K</a:t>
            </a:r>
            <a:r>
              <a:rPr lang="en-US" sz="1800" b="1" dirty="0" err="1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arakoc</a:t>
            </a: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 Assistant Professor in </a:t>
            </a:r>
            <a:r>
              <a:rPr lang="en-US" sz="1800" dirty="0" err="1" smtClean="0">
                <a:latin typeface="Comic Sans MS"/>
                <a:cs typeface="Comic Sans MS"/>
                <a:sym typeface="Wingdings"/>
              </a:rPr>
              <a:t>Akdeniz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 University, Turkey</a:t>
            </a:r>
            <a:endParaRPr lang="en-US" sz="1800" dirty="0">
              <a:latin typeface="Comic Sans MS"/>
              <a:cs typeface="Comic Sans MS"/>
              <a:sym typeface="Wingdings"/>
            </a:endParaRPr>
          </a:p>
          <a:p>
            <a:pPr marL="342900" indent="-342900">
              <a:buFont typeface="Arial"/>
              <a:buChar char="•"/>
            </a:pP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3 MS students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+ </a:t>
            </a: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2 undergrads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now enrolled in major PhD programs in US</a:t>
            </a:r>
          </a:p>
          <a:p>
            <a:pPr marL="342900" indent="-342900">
              <a:buFont typeface="Arial"/>
              <a:buChar char="•"/>
            </a:pPr>
            <a:r>
              <a:rPr lang="en-US" sz="1800" b="1" dirty="0" smtClean="0">
                <a:solidFill>
                  <a:srgbClr val="000090"/>
                </a:solidFill>
                <a:latin typeface="Comic Sans MS"/>
                <a:cs typeface="Comic Sans MS"/>
                <a:sym typeface="Wingdings"/>
              </a:rPr>
              <a:t>2 MS students </a:t>
            </a:r>
            <a:r>
              <a:rPr lang="en-US" sz="1800" dirty="0" smtClean="0">
                <a:latin typeface="Comic Sans MS"/>
                <a:cs typeface="Comic Sans MS"/>
                <a:sym typeface="Wingdings"/>
              </a:rPr>
              <a:t>have jobs in industry (defense), and teaching</a:t>
            </a:r>
            <a:endParaRPr lang="en-US" sz="1800" dirty="0">
              <a:latin typeface="Comic Sans MS"/>
              <a:cs typeface="Comic Sans M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2971800"/>
            <a:ext cx="9525000" cy="3416320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US" sz="1800" i="1" dirty="0" smtClean="0">
                <a:latin typeface="Comic Sans MS"/>
                <a:cs typeface="Comic Sans MS"/>
              </a:rPr>
              <a:t>Big </a:t>
            </a:r>
            <a:r>
              <a:rPr lang="en-US" sz="1800" i="1" dirty="0">
                <a:latin typeface="Comic Sans MS"/>
                <a:cs typeface="Comic Sans MS"/>
              </a:rPr>
              <a:t>bang </a:t>
            </a:r>
            <a:r>
              <a:rPr lang="en-US" sz="1800" i="1" dirty="0" err="1">
                <a:latin typeface="Comic Sans MS"/>
                <a:cs typeface="Comic Sans MS"/>
              </a:rPr>
              <a:t>nucleosynthesis</a:t>
            </a:r>
            <a:r>
              <a:rPr lang="en-US" sz="1800" i="1" dirty="0">
                <a:latin typeface="Comic Sans MS"/>
                <a:cs typeface="Comic Sans MS"/>
              </a:rPr>
              <a:t> with a non-</a:t>
            </a:r>
            <a:r>
              <a:rPr lang="en-US" sz="1800" i="1" dirty="0" err="1">
                <a:latin typeface="Comic Sans MS"/>
                <a:cs typeface="Comic Sans MS"/>
              </a:rPr>
              <a:t>Maxwellian</a:t>
            </a:r>
            <a:r>
              <a:rPr lang="en-US" sz="1800" i="1" dirty="0">
                <a:latin typeface="Comic Sans MS"/>
                <a:cs typeface="Comic Sans MS"/>
              </a:rPr>
              <a:t> distribution</a:t>
            </a:r>
            <a: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b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1800" dirty="0">
                <a:solidFill>
                  <a:srgbClr val="000000"/>
                </a:solidFill>
                <a:latin typeface="Comic Sans MS"/>
                <a:cs typeface="Comic Sans MS"/>
              </a:rPr>
              <a:t>C.A. Bertulani, </a:t>
            </a:r>
            <a: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  <a:t>J. Fuqua </a:t>
            </a:r>
            <a:r>
              <a:rPr lang="en-US" sz="1800" dirty="0">
                <a:latin typeface="Comic Sans MS"/>
                <a:cs typeface="Comic Sans MS"/>
              </a:rPr>
              <a:t>and M.S. Hussein, </a:t>
            </a:r>
            <a:r>
              <a:rPr lang="en-US" sz="1800" dirty="0" err="1" smtClean="0">
                <a:latin typeface="Comic Sans MS"/>
                <a:cs typeface="Comic Sans MS"/>
              </a:rPr>
              <a:t>Astrophys</a:t>
            </a:r>
            <a:r>
              <a:rPr lang="en-US" sz="1800" dirty="0">
                <a:latin typeface="Comic Sans MS"/>
                <a:cs typeface="Comic Sans MS"/>
              </a:rPr>
              <a:t>. Journal 167, 67 (2013)</a:t>
            </a:r>
            <a:r>
              <a:rPr lang="en-US" sz="1800" dirty="0" smtClean="0">
                <a:latin typeface="Comic Sans MS"/>
                <a:cs typeface="Comic Sans MS"/>
              </a:rPr>
              <a:t>.</a:t>
            </a:r>
            <a:endParaRPr lang="en-US" sz="1800" dirty="0">
              <a:latin typeface="Comic Sans MS"/>
              <a:cs typeface="Comic Sans MS"/>
            </a:endParaRPr>
          </a:p>
          <a:p>
            <a:pPr marL="457200" indent="-457200"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omic Sans MS"/>
                <a:cs typeface="Comic Sans MS"/>
              </a:rPr>
              <a:t>Microscopic in-medium nucleon-nucleon cross </a:t>
            </a:r>
            <a:r>
              <a:rPr lang="en-US" sz="1800" dirty="0" smtClean="0">
                <a:solidFill>
                  <a:srgbClr val="000000"/>
                </a:solidFill>
                <a:latin typeface="Comic Sans MS"/>
                <a:cs typeface="Comic Sans MS"/>
              </a:rPr>
              <a:t>sections</a:t>
            </a:r>
            <a:r>
              <a:rPr lang="en-US" sz="1800" dirty="0">
                <a:solidFill>
                  <a:srgbClr val="000000"/>
                </a:solidFill>
                <a:latin typeface="Comic Sans MS"/>
                <a:cs typeface="Comic Sans MS"/>
              </a:rPr>
              <a:t/>
            </a:r>
            <a:br>
              <a:rPr lang="en-US" sz="1800" dirty="0">
                <a:solidFill>
                  <a:srgbClr val="000000"/>
                </a:solidFill>
                <a:latin typeface="Comic Sans MS"/>
                <a:cs typeface="Comic Sans MS"/>
              </a:rPr>
            </a:br>
            <a:r>
              <a:rPr lang="en-US" sz="1800" dirty="0" smtClean="0">
                <a:solidFill>
                  <a:srgbClr val="FF0000"/>
                </a:solidFill>
                <a:latin typeface="Comic Sans MS"/>
                <a:cs typeface="Comic Sans MS"/>
              </a:rPr>
              <a:t>B. Chen</a:t>
            </a:r>
            <a:r>
              <a:rPr lang="en-US" sz="1800" dirty="0">
                <a:latin typeface="Comic Sans MS"/>
                <a:cs typeface="Comic Sans MS"/>
              </a:rPr>
              <a:t>, F. </a:t>
            </a:r>
            <a:r>
              <a:rPr lang="en-US" sz="1800" dirty="0" err="1">
                <a:latin typeface="Comic Sans MS"/>
                <a:cs typeface="Comic Sans MS"/>
              </a:rPr>
              <a:t>Sammarruca</a:t>
            </a:r>
            <a:r>
              <a:rPr lang="en-US" sz="1800" dirty="0">
                <a:latin typeface="Comic Sans MS"/>
                <a:cs typeface="Comic Sans MS"/>
              </a:rPr>
              <a:t> and C.A. Bertulani, </a:t>
            </a:r>
            <a:r>
              <a:rPr lang="en-US" sz="1800" dirty="0" err="1">
                <a:latin typeface="Comic Sans MS"/>
                <a:cs typeface="Comic Sans MS"/>
              </a:rPr>
              <a:t>Phs</a:t>
            </a:r>
            <a:r>
              <a:rPr lang="en-US" sz="1800" dirty="0">
                <a:latin typeface="Comic Sans MS"/>
                <a:cs typeface="Comic Sans MS"/>
              </a:rPr>
              <a:t>. Rev. C 87, 054616 (2013)</a:t>
            </a:r>
            <a:r>
              <a:rPr lang="en-US" sz="1800" dirty="0" smtClean="0">
                <a:latin typeface="Comic Sans MS"/>
                <a:cs typeface="Comic Sans MS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1800" dirty="0">
                <a:latin typeface="Comic Sans MS"/>
                <a:cs typeface="Comic Sans MS"/>
              </a:rPr>
              <a:t>Dark/Visible Parallel Universes and Big Bang </a:t>
            </a:r>
            <a:r>
              <a:rPr lang="en-US" sz="1800" dirty="0" err="1">
                <a:latin typeface="Comic Sans MS"/>
                <a:cs typeface="Comic Sans MS"/>
              </a:rPr>
              <a:t>Nucleosynthesis</a:t>
            </a:r>
            <a:r>
              <a:rPr lang="en-US" sz="1800" dirty="0">
                <a:latin typeface="Comic Sans MS"/>
                <a:cs typeface="Comic Sans MS"/>
              </a:rPr>
              <a:t>, C.A. Bertulani, T. </a:t>
            </a:r>
            <a:r>
              <a:rPr lang="en-US" sz="1800" dirty="0" err="1">
                <a:latin typeface="Comic Sans MS"/>
                <a:cs typeface="Comic Sans MS"/>
              </a:rPr>
              <a:t>Frederico</a:t>
            </a:r>
            <a:r>
              <a:rPr lang="en-US" sz="1800" dirty="0">
                <a:latin typeface="Comic Sans MS"/>
                <a:cs typeface="Comic Sans MS"/>
              </a:rPr>
              <a:t>, </a:t>
            </a:r>
            <a: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  <a:t>J. Fuqua</a:t>
            </a:r>
            <a:r>
              <a:rPr lang="en-US" sz="1800" dirty="0">
                <a:latin typeface="Comic Sans MS"/>
                <a:cs typeface="Comic Sans MS"/>
              </a:rPr>
              <a:t>, M.S. Hussein, O. Oliveira, W. de Paula, </a:t>
            </a:r>
            <a:r>
              <a:rPr lang="en-US" sz="1800" dirty="0" smtClean="0">
                <a:latin typeface="Comic Sans MS"/>
                <a:cs typeface="Comic Sans MS"/>
              </a:rPr>
              <a:t>AIP 2013.</a:t>
            </a:r>
          </a:p>
          <a:p>
            <a:pPr marL="457200" indent="-457200">
              <a:buAutoNum type="arabicPeriod"/>
            </a:pPr>
            <a:r>
              <a:rPr lang="en-US" sz="1800" dirty="0">
                <a:latin typeface="Comic Sans MS"/>
                <a:cs typeface="Comic Sans MS"/>
              </a:rPr>
              <a:t>Production of exotic atoms at the CERN Large Hadron Collider </a:t>
            </a:r>
            <a:br>
              <a:rPr lang="en-US" sz="1800" dirty="0">
                <a:latin typeface="Comic Sans MS"/>
                <a:cs typeface="Comic Sans MS"/>
              </a:rPr>
            </a:br>
            <a:r>
              <a:rPr lang="en-US" sz="1800" dirty="0" smtClean="0">
                <a:latin typeface="Comic Sans MS"/>
                <a:cs typeface="Comic Sans MS"/>
              </a:rPr>
              <a:t>C.A</a:t>
            </a:r>
            <a:r>
              <a:rPr lang="en-US" sz="1800" dirty="0">
                <a:latin typeface="Comic Sans MS"/>
                <a:cs typeface="Comic Sans MS"/>
              </a:rPr>
              <a:t>. Bertulani and </a:t>
            </a:r>
            <a: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  <a:t>M. </a:t>
            </a:r>
            <a:r>
              <a:rPr lang="en-US" sz="1800" dirty="0" err="1">
                <a:solidFill>
                  <a:srgbClr val="FF0000"/>
                </a:solidFill>
                <a:latin typeface="Comic Sans MS"/>
                <a:cs typeface="Comic Sans MS"/>
              </a:rPr>
              <a:t>Ellermann</a:t>
            </a:r>
            <a:r>
              <a:rPr lang="en-US" sz="1800" dirty="0">
                <a:latin typeface="Comic Sans MS"/>
                <a:cs typeface="Comic Sans MS"/>
              </a:rPr>
              <a:t>, Phys. Rev. C 81, 044910 (2010)</a:t>
            </a:r>
            <a:r>
              <a:rPr lang="en-US" sz="1800" dirty="0" smtClean="0">
                <a:latin typeface="Comic Sans MS"/>
                <a:cs typeface="Comic Sans MS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1800" dirty="0" err="1">
                <a:latin typeface="Comic Sans MS"/>
                <a:cs typeface="Comic Sans MS"/>
              </a:rPr>
              <a:t>Radiative</a:t>
            </a:r>
            <a:r>
              <a:rPr lang="en-US" sz="1800" dirty="0">
                <a:latin typeface="Comic Sans MS"/>
                <a:cs typeface="Comic Sans MS"/>
              </a:rPr>
              <a:t> capture of protons and neutrons at astrophysical </a:t>
            </a:r>
            <a:r>
              <a:rPr lang="en-US" sz="1800" dirty="0" err="1" smtClean="0">
                <a:latin typeface="Comic Sans MS"/>
                <a:cs typeface="Comic Sans MS"/>
              </a:rPr>
              <a:t>energies</a:t>
            </a:r>
            <a:r>
              <a:rPr lang="en-US" sz="1800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Junting</a:t>
            </a:r>
            <a:r>
              <a:rPr lang="en-US" sz="1800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  <a:t>Huang</a:t>
            </a:r>
            <a:r>
              <a:rPr lang="en-US" sz="1800" dirty="0">
                <a:latin typeface="Comic Sans MS"/>
                <a:cs typeface="Comic Sans MS"/>
              </a:rPr>
              <a:t>, C.A. Bertulani and V. </a:t>
            </a:r>
            <a:r>
              <a:rPr lang="en-US" sz="1800" dirty="0" err="1">
                <a:latin typeface="Comic Sans MS"/>
                <a:cs typeface="Comic Sans MS"/>
              </a:rPr>
              <a:t>Guimaraes</a:t>
            </a:r>
            <a:r>
              <a:rPr lang="en-US" sz="1800" dirty="0">
                <a:latin typeface="Comic Sans MS"/>
                <a:cs typeface="Comic Sans MS"/>
              </a:rPr>
              <a:t>, </a:t>
            </a:r>
            <a:r>
              <a:rPr lang="en-US" sz="1800" dirty="0" smtClean="0">
                <a:latin typeface="Comic Sans MS"/>
                <a:cs typeface="Comic Sans MS"/>
              </a:rPr>
              <a:t>ADNDT </a:t>
            </a:r>
            <a:r>
              <a:rPr lang="en-US" sz="1800" dirty="0">
                <a:latin typeface="Comic Sans MS"/>
                <a:cs typeface="Comic Sans MS"/>
              </a:rPr>
              <a:t>96, 824 (2010)</a:t>
            </a:r>
            <a:r>
              <a:rPr lang="en-US" sz="1800" dirty="0" smtClean="0">
                <a:latin typeface="Comic Sans MS"/>
                <a:cs typeface="Comic Sans MS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1800" dirty="0">
                <a:latin typeface="Comic Sans MS"/>
                <a:cs typeface="Comic Sans MS"/>
              </a:rPr>
              <a:t>Non-inertial effects in fusion reactions of astrophysical </a:t>
            </a:r>
            <a:r>
              <a:rPr lang="en-US" sz="1800" dirty="0" smtClean="0">
                <a:latin typeface="Comic Sans MS"/>
                <a:cs typeface="Comic Sans MS"/>
              </a:rPr>
              <a:t>interest</a:t>
            </a:r>
            <a:r>
              <a:rPr lang="en-US" sz="1800" dirty="0">
                <a:latin typeface="Comic Sans MS"/>
                <a:cs typeface="Comic Sans MS"/>
              </a:rPr>
              <a:t/>
            </a:r>
            <a:br>
              <a:rPr lang="en-US" sz="1800" dirty="0">
                <a:latin typeface="Comic Sans MS"/>
                <a:cs typeface="Comic Sans MS"/>
              </a:rPr>
            </a:br>
            <a:r>
              <a:rPr lang="en-US" sz="1800" dirty="0" smtClean="0">
                <a:latin typeface="Comic Sans MS"/>
                <a:cs typeface="Comic Sans MS"/>
              </a:rPr>
              <a:t>C.A</a:t>
            </a:r>
            <a:r>
              <a:rPr lang="en-US" sz="1800" dirty="0">
                <a:latin typeface="Comic Sans MS"/>
                <a:cs typeface="Comic Sans MS"/>
              </a:rPr>
              <a:t>. Bertulani, </a:t>
            </a:r>
            <a:r>
              <a:rPr lang="en-US" sz="1800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Junting</a:t>
            </a:r>
            <a:r>
              <a:rPr lang="en-US" sz="1800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800" dirty="0">
                <a:solidFill>
                  <a:srgbClr val="FF0000"/>
                </a:solidFill>
                <a:latin typeface="Comic Sans MS"/>
                <a:cs typeface="Comic Sans MS"/>
              </a:rPr>
              <a:t>Huang </a:t>
            </a:r>
            <a:r>
              <a:rPr lang="en-US" sz="1800" dirty="0">
                <a:latin typeface="Comic Sans MS"/>
                <a:cs typeface="Comic Sans MS"/>
              </a:rPr>
              <a:t>and </a:t>
            </a:r>
            <a:r>
              <a:rPr lang="en-US" sz="1800" dirty="0" smtClean="0">
                <a:latin typeface="Comic Sans MS"/>
                <a:cs typeface="Comic Sans MS"/>
              </a:rPr>
              <a:t>P. </a:t>
            </a:r>
            <a:r>
              <a:rPr lang="en-US" sz="1800" dirty="0" err="1">
                <a:latin typeface="Comic Sans MS"/>
                <a:cs typeface="Comic Sans MS"/>
              </a:rPr>
              <a:t>Krastev</a:t>
            </a:r>
            <a:r>
              <a:rPr lang="en-US" sz="1800" dirty="0">
                <a:latin typeface="Comic Sans MS"/>
                <a:cs typeface="Comic Sans MS"/>
              </a:rPr>
              <a:t>, Mod. Phys. </a:t>
            </a:r>
            <a:r>
              <a:rPr lang="en-US" sz="1800" dirty="0" err="1">
                <a:latin typeface="Comic Sans MS"/>
                <a:cs typeface="Comic Sans MS"/>
              </a:rPr>
              <a:t>Lett</a:t>
            </a:r>
            <a:r>
              <a:rPr lang="en-US" sz="1800" dirty="0">
                <a:latin typeface="Comic Sans MS"/>
                <a:cs typeface="Comic Sans MS"/>
              </a:rPr>
              <a:t>. A 24, 1109 (2009).</a:t>
            </a:r>
            <a:endParaRPr lang="en-US" sz="1800" dirty="0" smtClean="0">
              <a:latin typeface="Comic Sans MS"/>
              <a:cs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2438400"/>
            <a:ext cx="9372600" cy="474850"/>
          </a:xfrm>
          <a:prstGeom prst="rect">
            <a:avLst/>
          </a:prstGeom>
          <a:effectLst/>
        </p:spPr>
        <p:txBody>
          <a:bodyPr wrap="square" lIns="104498" tIns="52249" rIns="104498" bIns="52249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Comic Sans MS" charset="0"/>
              </a:rPr>
              <a:t>Student involvement </a:t>
            </a:r>
            <a:r>
              <a:rPr lang="en-US" sz="2400" b="1" dirty="0" smtClean="0">
                <a:solidFill>
                  <a:srgbClr val="FF0000"/>
                </a:solidFill>
                <a:latin typeface="Comic Sans MS" charset="0"/>
              </a:rPr>
              <a:t>example </a:t>
            </a:r>
            <a:r>
              <a:rPr lang="en-US" sz="2400" dirty="0" smtClean="0">
                <a:solidFill>
                  <a:srgbClr val="000000"/>
                </a:solidFill>
                <a:latin typeface="Comic Sans MS" charset="0"/>
              </a:rPr>
              <a:t>(worked </a:t>
            </a:r>
            <a:r>
              <a:rPr lang="en-US" sz="2400" dirty="0">
                <a:solidFill>
                  <a:srgbClr val="000000"/>
                </a:solidFill>
                <a:latin typeface="Comic Sans MS" charset="0"/>
              </a:rPr>
              <a:t>with C. Bertulani)</a:t>
            </a:r>
            <a:endParaRPr lang="en-US" sz="2400" dirty="0" smtClean="0">
              <a:solidFill>
                <a:srgbClr val="000000"/>
              </a:solidFill>
              <a:latin typeface="Comic Sans MS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4400" y="6781800"/>
            <a:ext cx="8382000" cy="646331"/>
          </a:xfrm>
          <a:prstGeom prst="rect">
            <a:avLst/>
          </a:prstGeom>
          <a:solidFill>
            <a:srgbClr val="FFEDA6"/>
          </a:solidFill>
          <a:ln w="19050" cmpd="sng">
            <a:noFill/>
          </a:ln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omic Sans MS"/>
                <a:cs typeface="Comic Sans MS"/>
              </a:rPr>
              <a:t>Our goal is not to build a  “</a:t>
            </a:r>
            <a:r>
              <a:rPr lang="en-US" sz="1800" b="1" dirty="0" smtClean="0">
                <a:solidFill>
                  <a:srgbClr val="0000FF"/>
                </a:solidFill>
                <a:latin typeface="Comic Sans MS"/>
                <a:cs typeface="Comic Sans MS"/>
              </a:rPr>
              <a:t>Stamp Collection</a:t>
            </a:r>
            <a:r>
              <a:rPr lang="en-US" sz="1800" dirty="0" smtClean="0">
                <a:latin typeface="Comic Sans MS"/>
                <a:cs typeface="Comic Sans MS"/>
              </a:rPr>
              <a:t>”, but to provide you with education and knowhow transfer and to prepare you for a successful career. </a:t>
            </a:r>
            <a:endParaRPr lang="en-US" sz="1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5528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18635</TotalTime>
  <Words>214</Words>
  <Application>Microsoft Macintosh PowerPoint</Application>
  <PresentationFormat>Custom</PresentationFormat>
  <Paragraphs>32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Default Design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C.A. Bertulani</dc:creator>
  <cp:keywords/>
  <dc:description/>
  <cp:lastModifiedBy>Carlos Bertulani</cp:lastModifiedBy>
  <cp:revision>614</cp:revision>
  <cp:lastPrinted>2013-08-27T16:00:21Z</cp:lastPrinted>
  <dcterms:created xsi:type="dcterms:W3CDTF">1601-01-01T00:00:00Z</dcterms:created>
  <dcterms:modified xsi:type="dcterms:W3CDTF">2013-08-27T16:05:24Z</dcterms:modified>
  <cp:category/>
</cp:coreProperties>
</file>