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</p:sldIdLst>
  <p:sldSz cx="10058400" cy="15544800"/>
  <p:notesSz cx="6858000" cy="9144000"/>
  <p:defaultTextStyle>
    <a:defPPr>
      <a:defRPr lang="en-US"/>
    </a:defPPr>
    <a:lvl1pPr marL="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15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630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945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2608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5760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8912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2064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52160" algn="l" defTabSz="146304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96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004E5F"/>
    <a:srgbClr val="FBCE20"/>
    <a:srgbClr val="F4B827"/>
    <a:srgbClr val="FFCC00"/>
    <a:srgbClr val="557565"/>
    <a:srgbClr val="FFFFFF"/>
    <a:srgbClr val="FFFFCC"/>
    <a:srgbClr val="BBAA77"/>
    <a:srgbClr val="003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50000" autoAdjust="0"/>
  </p:normalViewPr>
  <p:slideViewPr>
    <p:cSldViewPr>
      <p:cViewPr varScale="1">
        <p:scale>
          <a:sx n="87" d="100"/>
          <a:sy n="87" d="100"/>
        </p:scale>
        <p:origin x="1720" y="240"/>
      </p:cViewPr>
      <p:guideLst>
        <p:guide orient="horz" pos="4896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4828967"/>
            <a:ext cx="8549640" cy="33320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8808720"/>
            <a:ext cx="7040880" cy="39725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54188C-AB3A-044C-B600-DD1C6D00AF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058400" cy="155448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7265DE-9C29-ED46-B905-BCB33B3427EE}"/>
              </a:ext>
            </a:extLst>
          </p:cNvPr>
          <p:cNvSpPr/>
          <p:nvPr userDrawn="1"/>
        </p:nvSpPr>
        <p:spPr>
          <a:xfrm>
            <a:off x="457200" y="457200"/>
            <a:ext cx="9144000" cy="1463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27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9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9988974"/>
            <a:ext cx="8549640" cy="308737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6588553"/>
            <a:ext cx="8549640" cy="3400424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3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62" y="8222196"/>
            <a:ext cx="4894738" cy="2325243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15942" y="8222196"/>
            <a:ext cx="4894739" cy="23252430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886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622513"/>
            <a:ext cx="9052560" cy="259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1" y="3479590"/>
            <a:ext cx="4444207" cy="145012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1" y="4929717"/>
            <a:ext cx="4444207" cy="895625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9" y="3479590"/>
            <a:ext cx="4445953" cy="1450127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900" b="1"/>
            </a:lvl3pPr>
            <a:lvl4pPr marL="2194560" indent="0">
              <a:buNone/>
              <a:defRPr sz="2600" b="1"/>
            </a:lvl4pPr>
            <a:lvl5pPr marL="2926080" indent="0">
              <a:buNone/>
              <a:defRPr sz="2600" b="1"/>
            </a:lvl5pPr>
            <a:lvl6pPr marL="3657600" indent="0">
              <a:buNone/>
              <a:defRPr sz="2600" b="1"/>
            </a:lvl6pPr>
            <a:lvl7pPr marL="4389120" indent="0">
              <a:buNone/>
              <a:defRPr sz="2600" b="1"/>
            </a:lvl7pPr>
            <a:lvl8pPr marL="5120640" indent="0">
              <a:buNone/>
              <a:defRPr sz="2600" b="1"/>
            </a:lvl8pPr>
            <a:lvl9pPr marL="5852160" indent="0">
              <a:buNone/>
              <a:defRPr sz="2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9" y="4929717"/>
            <a:ext cx="4445953" cy="8956253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03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4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3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2" y="618913"/>
            <a:ext cx="3309144" cy="263398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618917"/>
            <a:ext cx="5622925" cy="13267056"/>
          </a:xfrm>
        </p:spPr>
        <p:txBody>
          <a:bodyPr/>
          <a:lstStyle>
            <a:lvl1pPr>
              <a:defRPr sz="5100"/>
            </a:lvl1pPr>
            <a:lvl2pPr>
              <a:defRPr sz="45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2" y="3252897"/>
            <a:ext cx="3309144" cy="10633076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7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10881360"/>
            <a:ext cx="6035040" cy="1284606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1388957"/>
            <a:ext cx="6035040" cy="9326880"/>
          </a:xfrm>
        </p:spPr>
        <p:txBody>
          <a:bodyPr/>
          <a:lstStyle>
            <a:lvl1pPr marL="0" indent="0">
              <a:buNone/>
              <a:defRPr sz="5100"/>
            </a:lvl1pPr>
            <a:lvl2pPr marL="731520" indent="0">
              <a:buNone/>
              <a:defRPr sz="4500"/>
            </a:lvl2pPr>
            <a:lvl3pPr marL="1463040" indent="0">
              <a:buNone/>
              <a:defRPr sz="380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12165966"/>
            <a:ext cx="6035040" cy="1824354"/>
          </a:xfrm>
        </p:spPr>
        <p:txBody>
          <a:bodyPr/>
          <a:lstStyle>
            <a:lvl1pPr marL="0" indent="0">
              <a:buNone/>
              <a:defRPr sz="2200"/>
            </a:lvl1pPr>
            <a:lvl2pPr marL="731520" indent="0">
              <a:buNone/>
              <a:defRPr sz="1900"/>
            </a:lvl2pPr>
            <a:lvl3pPr marL="1463040" indent="0">
              <a:buNone/>
              <a:defRPr sz="1600"/>
            </a:lvl3pPr>
            <a:lvl4pPr marL="2194560" indent="0">
              <a:buNone/>
              <a:defRPr sz="1400"/>
            </a:lvl4pPr>
            <a:lvl5pPr marL="2926080" indent="0">
              <a:buNone/>
              <a:defRPr sz="1400"/>
            </a:lvl5pPr>
            <a:lvl6pPr marL="3657600" indent="0">
              <a:buNone/>
              <a:defRPr sz="1400"/>
            </a:lvl6pPr>
            <a:lvl7pPr marL="4389120" indent="0">
              <a:buNone/>
              <a:defRPr sz="1400"/>
            </a:lvl7pPr>
            <a:lvl8pPr marL="5120640" indent="0">
              <a:buNone/>
              <a:defRPr sz="1400"/>
            </a:lvl8pPr>
            <a:lvl9pPr marL="585216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5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24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022272" y="1410550"/>
            <a:ext cx="2488407" cy="300640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3563" y="1410550"/>
            <a:ext cx="7301071" cy="300640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4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622513"/>
            <a:ext cx="9052560" cy="2590800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3627124"/>
            <a:ext cx="9052560" cy="10258849"/>
          </a:xfrm>
          <a:prstGeom prst="rect">
            <a:avLst/>
          </a:prstGeom>
        </p:spPr>
        <p:txBody>
          <a:bodyPr vert="horz" lIns="146304" tIns="73152" rIns="146304" bIns="731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14407730"/>
            <a:ext cx="2346960" cy="8276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E04173-7F48-4D82-8823-6ECA95194300}" type="datetimeFigureOut">
              <a:rPr lang="en-US" smtClean="0"/>
              <a:t>10/18/22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14407730"/>
            <a:ext cx="3185160" cy="8276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14407730"/>
            <a:ext cx="2346960" cy="827617"/>
          </a:xfrm>
          <a:prstGeom prst="rect">
            <a:avLst/>
          </a:prstGeom>
        </p:spPr>
        <p:txBody>
          <a:bodyPr vert="horz" lIns="146304" tIns="73152" rIns="146304" bIns="73152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A69E1-6D93-4992-9482-17B651DF9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91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1463040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1463040" rtl="0" eaLnBrk="1" latinLnBrk="0" hangingPunct="1">
        <a:spcBef>
          <a:spcPct val="20000"/>
        </a:spcBef>
        <a:buFont typeface="Arial" panose="020B0604020202020204" pitchFamily="34" charset="0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9.jpeg"/><Relationship Id="rId5" Type="http://schemas.openxmlformats.org/officeDocument/2006/relationships/image" Target="../media/image5.png"/><Relationship Id="rId10" Type="http://schemas.openxmlformats.org/officeDocument/2006/relationships/image" Target="../media/image8.jpeg"/><Relationship Id="rId4" Type="http://schemas.openxmlformats.org/officeDocument/2006/relationships/image" Target="../media/image4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in 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7C28E7EA-82A7-3045-AAAA-336ECA0CB0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246" y="541837"/>
            <a:ext cx="8951910" cy="42556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B10D88F-F884-304B-9BA4-A9FADCC8D782}"/>
              </a:ext>
            </a:extLst>
          </p:cNvPr>
          <p:cNvSpPr/>
          <p:nvPr/>
        </p:nvSpPr>
        <p:spPr>
          <a:xfrm>
            <a:off x="512545" y="541837"/>
            <a:ext cx="9033310" cy="1371600"/>
          </a:xfrm>
          <a:prstGeom prst="rect">
            <a:avLst/>
          </a:prstGeom>
          <a:gradFill flip="none" rotWithShape="1">
            <a:gsLst>
              <a:gs pos="10000">
                <a:schemeClr val="bg1"/>
              </a:gs>
              <a:gs pos="50000">
                <a:schemeClr val="bg1">
                  <a:alpha val="8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BAF27A-C406-8245-A39C-10E48D663575}"/>
              </a:ext>
            </a:extLst>
          </p:cNvPr>
          <p:cNvSpPr txBox="1"/>
          <p:nvPr/>
        </p:nvSpPr>
        <p:spPr>
          <a:xfrm>
            <a:off x="512545" y="3908048"/>
            <a:ext cx="9033310" cy="892552"/>
          </a:xfrm>
          <a:prstGeom prst="rect">
            <a:avLst/>
          </a:prstGeom>
          <a:solidFill>
            <a:srgbClr val="003366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200" b="1" cap="all" dirty="0">
              <a:solidFill>
                <a:srgbClr val="FFC000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Univers LT Std 65" panose="020B0603020202020204" pitchFamily="34" charset="77"/>
            </a:endParaRPr>
          </a:p>
          <a:p>
            <a:pPr algn="ctr"/>
            <a:r>
              <a:rPr lang="en-US" sz="2800" b="1" cap="all" dirty="0">
                <a:solidFill>
                  <a:srgbClr val="F4B82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Univers LT Std 65" panose="020B0603020202020204" pitchFamily="34" charset="77"/>
              </a:rPr>
              <a:t>PhD </a:t>
            </a:r>
            <a:r>
              <a:rPr lang="en-US" sz="2000" b="1" cap="all" dirty="0">
                <a:solidFill>
                  <a:srgbClr val="F4B82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Univers LT Std 65" panose="020B0603020202020204" pitchFamily="34" charset="77"/>
              </a:rPr>
              <a:t>in</a:t>
            </a:r>
            <a:r>
              <a:rPr lang="en-US" sz="2800" b="1" cap="all" dirty="0">
                <a:solidFill>
                  <a:srgbClr val="F4B82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Univers LT Std 65" panose="020B0603020202020204" pitchFamily="34" charset="77"/>
              </a:rPr>
              <a:t> Applied Physics </a:t>
            </a:r>
            <a:r>
              <a:rPr lang="en-US" sz="2000" b="1" cap="all" dirty="0">
                <a:solidFill>
                  <a:srgbClr val="F4B82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Univers LT Std 65" panose="020B0603020202020204" pitchFamily="34" charset="77"/>
              </a:rPr>
              <a:t>&amp;</a:t>
            </a:r>
            <a:r>
              <a:rPr lang="en-US" sz="2800" b="1" cap="all" dirty="0">
                <a:solidFill>
                  <a:srgbClr val="F4B827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  <a:latin typeface="Univers LT Std 65" panose="020B0603020202020204" pitchFamily="34" charset="77"/>
              </a:rPr>
              <a:t> Materials Science</a:t>
            </a:r>
          </a:p>
          <a:p>
            <a:pPr algn="ctr"/>
            <a:endParaRPr lang="en-US" sz="1200" b="1" cap="small" dirty="0">
              <a:solidFill>
                <a:srgbClr val="FFC000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  <a:latin typeface="Univers LT Std 65" panose="020B0603020202020204" pitchFamily="34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EB79036-4B7C-004E-A3B2-1FC62BC0083C}"/>
              </a:ext>
            </a:extLst>
          </p:cNvPr>
          <p:cNvSpPr txBox="1"/>
          <p:nvPr/>
        </p:nvSpPr>
        <p:spPr>
          <a:xfrm>
            <a:off x="480461" y="14566745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C000"/>
                </a:solidFill>
                <a:latin typeface="Univers" panose="020B0503020202020204" pitchFamily="34" charset="0"/>
              </a:rPr>
              <a:t>Apply By January 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23F8591-C637-AB40-8E64-5B3FB9526B14}"/>
              </a:ext>
            </a:extLst>
          </p:cNvPr>
          <p:cNvSpPr txBox="1"/>
          <p:nvPr/>
        </p:nvSpPr>
        <p:spPr>
          <a:xfrm>
            <a:off x="579629" y="11332942"/>
            <a:ext cx="9033309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cap="small" dirty="0">
                <a:solidFill>
                  <a:srgbClr val="003366"/>
                </a:solidFill>
                <a:latin typeface="Univers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PhD Emphases in Applied Physics or Materials Science</a:t>
            </a:r>
          </a:p>
          <a:p>
            <a:endParaRPr lang="en-US" sz="2400" b="1" cap="small" dirty="0">
              <a:solidFill>
                <a:srgbClr val="003366"/>
              </a:solidFill>
              <a:latin typeface="Univers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cap="small" dirty="0">
                <a:solidFill>
                  <a:srgbClr val="003366"/>
                </a:solidFill>
                <a:latin typeface="Univers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Active Outreach Opportunities Serving Remote and Underserved Communities</a:t>
            </a:r>
          </a:p>
          <a:p>
            <a:endParaRPr lang="en-US" sz="2400" b="1" cap="small" dirty="0">
              <a:solidFill>
                <a:srgbClr val="003366"/>
              </a:solidFill>
              <a:latin typeface="Univers" panose="020B050302020202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400" b="1" cap="small" dirty="0">
                <a:solidFill>
                  <a:srgbClr val="003366"/>
                </a:solidFill>
                <a:latin typeface="Univers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Professional Development Classes and </a:t>
            </a:r>
          </a:p>
          <a:p>
            <a:r>
              <a:rPr lang="en-US" sz="2400" b="1" cap="small" dirty="0">
                <a:solidFill>
                  <a:srgbClr val="003366"/>
                </a:solidFill>
                <a:latin typeface="Univers" panose="020B0503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Travel Support Opportunities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9282FB6-737E-674E-8BD8-76F2A6AA20B3}"/>
              </a:ext>
            </a:extLst>
          </p:cNvPr>
          <p:cNvSpPr txBox="1"/>
          <p:nvPr/>
        </p:nvSpPr>
        <p:spPr>
          <a:xfrm>
            <a:off x="861314" y="5486400"/>
            <a:ext cx="833577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366"/>
                </a:solidFill>
                <a:latin typeface="Univers" panose="020B0503020202020204" pitchFamily="34" charset="0"/>
              </a:rPr>
              <a:t>Full </a:t>
            </a:r>
            <a:r>
              <a:rPr lang="en-US" sz="2400" i="1" dirty="0">
                <a:solidFill>
                  <a:srgbClr val="003366"/>
                </a:solidFill>
                <a:latin typeface="Univers" panose="020B0503020202020204" pitchFamily="34" charset="0"/>
              </a:rPr>
              <a:t>tuition waiver </a:t>
            </a:r>
            <a:r>
              <a:rPr lang="en-US" sz="2400" dirty="0">
                <a:solidFill>
                  <a:srgbClr val="003366"/>
                </a:solidFill>
                <a:latin typeface="Univers" panose="020B0503020202020204" pitchFamily="34" charset="0"/>
              </a:rPr>
              <a:t>and </a:t>
            </a:r>
            <a:r>
              <a:rPr lang="en-US" sz="2400" i="1" dirty="0">
                <a:solidFill>
                  <a:srgbClr val="003366"/>
                </a:solidFill>
                <a:latin typeface="Univers" panose="020B0503020202020204" pitchFamily="34" charset="0"/>
              </a:rPr>
              <a:t>health insurance</a:t>
            </a:r>
          </a:p>
          <a:p>
            <a: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3366"/>
                </a:solidFill>
                <a:latin typeface="Univers" panose="020B0503020202020204" pitchFamily="34" charset="0"/>
              </a:rPr>
              <a:t>Financial support through teaching or research assist.</a:t>
            </a:r>
          </a:p>
          <a:p>
            <a:pPr marL="182880" indent="-182880" algn="ctr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FFCC"/>
              </a:solidFill>
              <a:latin typeface="Adobe Caslon Pro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2C2746-35C6-BF47-BBFF-EC34809871E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29" y="548524"/>
            <a:ext cx="2087371" cy="1249162"/>
          </a:xfrm>
          <a:prstGeom prst="rect">
            <a:avLst/>
          </a:prstGeom>
          <a:noFill/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F566C0D-17A9-5746-8706-386A5F0CAB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078"/>
          <a:stretch/>
        </p:blipFill>
        <p:spPr>
          <a:xfrm>
            <a:off x="6806346" y="533400"/>
            <a:ext cx="2672426" cy="1244422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383C2D8-3FDE-4F40-9BE8-D0A4E99843F7}"/>
              </a:ext>
            </a:extLst>
          </p:cNvPr>
          <p:cNvPicPr>
            <a:picLocks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7302966"/>
            <a:ext cx="2971800" cy="198845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761C4BD-1BDD-7E42-B120-846EB09AE31A}"/>
              </a:ext>
            </a:extLst>
          </p:cNvPr>
          <p:cNvPicPr>
            <a:picLocks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3222" y="9220200"/>
            <a:ext cx="2923777" cy="2090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19800" y="12602815"/>
            <a:ext cx="4800600" cy="461665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>
                <a:solidFill>
                  <a:srgbClr val="004E5F"/>
                </a:solidFill>
                <a:latin typeface="Univers" panose="020B0503020202020204" pitchFamily="34" charset="0"/>
              </a:rPr>
              <a:t>Find out more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23EAFA0-7ADF-FA4F-A7D4-04E838A80A82}"/>
              </a:ext>
            </a:extLst>
          </p:cNvPr>
          <p:cNvSpPr txBox="1"/>
          <p:nvPr/>
        </p:nvSpPr>
        <p:spPr>
          <a:xfrm>
            <a:off x="1958135" y="4732508"/>
            <a:ext cx="61421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F4B827"/>
                </a:solidFill>
                <a:latin typeface="Athelas" panose="02000503000000020003" pitchFamily="2" charset="77"/>
              </a:rPr>
              <a:t>A Program for 2050, not 1950!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83C25EF-A5DE-8D48-B3D7-428331AB4206}"/>
              </a:ext>
            </a:extLst>
          </p:cNvPr>
          <p:cNvSpPr/>
          <p:nvPr/>
        </p:nvSpPr>
        <p:spPr>
          <a:xfrm>
            <a:off x="2209800" y="6584041"/>
            <a:ext cx="5638800" cy="578759"/>
          </a:xfrm>
          <a:prstGeom prst="roundRect">
            <a:avLst/>
          </a:prstGeom>
          <a:solidFill>
            <a:srgbClr val="FBC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cap="small" dirty="0">
              <a:solidFill>
                <a:schemeClr val="tx2"/>
              </a:solidFill>
              <a:latin typeface="Univers" panose="020B0503020202020204" pitchFamily="34" charset="0"/>
            </a:endParaRPr>
          </a:p>
          <a:p>
            <a:pPr algn="ctr"/>
            <a:r>
              <a:rPr lang="en-US" sz="2800" b="1" cap="small" dirty="0">
                <a:solidFill>
                  <a:srgbClr val="003366"/>
                </a:solidFill>
                <a:latin typeface="Univers" panose="020B0503020202020204" pitchFamily="34" charset="0"/>
              </a:rPr>
              <a:t>Apply Online: </a:t>
            </a:r>
            <a:r>
              <a:rPr lang="en-US" sz="2000" b="1" i="1" dirty="0" err="1">
                <a:solidFill>
                  <a:srgbClr val="003366"/>
                </a:solidFill>
                <a:latin typeface="Univers" panose="020B0503020202020204" pitchFamily="34" charset="0"/>
              </a:rPr>
              <a:t>nau.edu</a:t>
            </a:r>
            <a:r>
              <a:rPr lang="en-US" sz="2000" b="1" i="1" dirty="0">
                <a:solidFill>
                  <a:srgbClr val="003366"/>
                </a:solidFill>
                <a:latin typeface="Univers" panose="020B0503020202020204" pitchFamily="34" charset="0"/>
              </a:rPr>
              <a:t>/</a:t>
            </a:r>
            <a:r>
              <a:rPr lang="en-US" sz="2000" b="1" i="1" dirty="0" err="1">
                <a:solidFill>
                  <a:srgbClr val="003366"/>
                </a:solidFill>
                <a:latin typeface="Univers" panose="020B0503020202020204" pitchFamily="34" charset="0"/>
              </a:rPr>
              <a:t>graduateapply</a:t>
            </a:r>
            <a:endParaRPr lang="en-US" sz="2000" b="1" i="1" dirty="0">
              <a:solidFill>
                <a:srgbClr val="003366"/>
              </a:solidFill>
              <a:latin typeface="Univers" panose="020B0503020202020204" pitchFamily="34" charset="0"/>
            </a:endParaRPr>
          </a:p>
          <a:p>
            <a:pPr algn="ctr"/>
            <a:endParaRPr lang="en-US" sz="2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EDF938A-6D53-8E94-4D44-225BF91AF9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223" y="7302966"/>
            <a:ext cx="2951954" cy="19884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A30C73F-2F35-D0A2-CD0D-7A0A5E88205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2" y="9291422"/>
            <a:ext cx="2935111" cy="201952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B5D4576-2A58-5084-81AE-13BA968DB4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50008" y="7822116"/>
            <a:ext cx="4015820" cy="29618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DC26762-700C-D429-7C15-D888F39D5C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63191" y="13036153"/>
            <a:ext cx="1713817" cy="169089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394248D-C076-4FE2-551B-6EC9FFC423B5}"/>
              </a:ext>
            </a:extLst>
          </p:cNvPr>
          <p:cNvSpPr txBox="1"/>
          <p:nvPr/>
        </p:nvSpPr>
        <p:spPr>
          <a:xfrm>
            <a:off x="7586982" y="14691316"/>
            <a:ext cx="16297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>
                <a:solidFill>
                  <a:srgbClr val="003366"/>
                </a:solidFill>
              </a:rPr>
              <a:t>Mira.nau.edu</a:t>
            </a:r>
            <a:endParaRPr lang="en-US" sz="20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83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5449</TotalTime>
  <Words>72</Words>
  <Application>Microsoft Macintosh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Adobe Caslon Pro</vt:lpstr>
      <vt:lpstr>Arial</vt:lpstr>
      <vt:lpstr>Athelas</vt:lpstr>
      <vt:lpstr>Calibri</vt:lpstr>
      <vt:lpstr>Univers</vt:lpstr>
      <vt:lpstr>Univers LT Std 65</vt:lpstr>
      <vt:lpstr>Office Theme</vt:lpstr>
      <vt:lpstr>PowerPoint Presentation</vt:lpstr>
    </vt:vector>
  </TitlesOfParts>
  <Company>Northern Arizona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</dc:creator>
  <cp:lastModifiedBy>Gabriel Alonzo Montano</cp:lastModifiedBy>
  <cp:revision>254</cp:revision>
  <dcterms:created xsi:type="dcterms:W3CDTF">2015-06-15T17:22:04Z</dcterms:created>
  <dcterms:modified xsi:type="dcterms:W3CDTF">2022-10-18T16:34:24Z</dcterms:modified>
</cp:coreProperties>
</file>